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8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60CF3-A2E2-4753-84D4-D91D2870CC8D}" v="6" dt="2020-11-29T19:16:01.3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9" d="100"/>
          <a:sy n="79" d="100"/>
        </p:scale>
        <p:origin x="7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6573B-8F44-41AD-9D7C-10008B918DC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A10BD4AC-8F5B-464E-9337-FC110ABC7E9C}">
      <dgm:prSet/>
      <dgm:spPr/>
      <dgm:t>
        <a:bodyPr/>
        <a:lstStyle/>
        <a:p>
          <a:pPr>
            <a:defRPr cap="all"/>
          </a:pPr>
          <a:r>
            <a:rPr lang="en-US" dirty="0"/>
            <a:t>A New Discipline Offering Significant Rewards For First and Early Movers</a:t>
          </a:r>
        </a:p>
      </dgm:t>
    </dgm:pt>
    <dgm:pt modelId="{988D4168-EE44-4398-9818-87A671B7810B}" type="parTrans" cxnId="{69342A61-5046-48EA-AC74-7B9D610EB484}">
      <dgm:prSet/>
      <dgm:spPr/>
      <dgm:t>
        <a:bodyPr/>
        <a:lstStyle/>
        <a:p>
          <a:endParaRPr lang="en-US"/>
        </a:p>
      </dgm:t>
    </dgm:pt>
    <dgm:pt modelId="{8B69D50A-9279-4A4A-A6BD-301ED3AC4A88}" type="sibTrans" cxnId="{69342A61-5046-48EA-AC74-7B9D610EB484}">
      <dgm:prSet/>
      <dgm:spPr/>
      <dgm:t>
        <a:bodyPr/>
        <a:lstStyle/>
        <a:p>
          <a:endParaRPr lang="en-US"/>
        </a:p>
      </dgm:t>
    </dgm:pt>
    <dgm:pt modelId="{C44E455D-19EF-4586-928D-EB02737D38CB}">
      <dgm:prSet/>
      <dgm:spPr/>
      <dgm:t>
        <a:bodyPr/>
        <a:lstStyle/>
        <a:p>
          <a:pPr>
            <a:defRPr cap="all"/>
          </a:pPr>
          <a:r>
            <a:rPr lang="en-US" dirty="0"/>
            <a:t>A Holistic Approach that Requires Enterprise-Wide Integration and Commitment, and Involves all Key Constituents Outside the Organization</a:t>
          </a:r>
        </a:p>
      </dgm:t>
    </dgm:pt>
    <dgm:pt modelId="{4BC5DA26-0F85-478A-8626-88971DDB6BFF}" type="parTrans" cxnId="{ADC9C956-BD97-425B-BA89-647734B2E89E}">
      <dgm:prSet/>
      <dgm:spPr/>
      <dgm:t>
        <a:bodyPr/>
        <a:lstStyle/>
        <a:p>
          <a:endParaRPr lang="en-US"/>
        </a:p>
      </dgm:t>
    </dgm:pt>
    <dgm:pt modelId="{47174643-6A65-4D2C-93A4-B04BE7C9B711}" type="sibTrans" cxnId="{ADC9C956-BD97-425B-BA89-647734B2E89E}">
      <dgm:prSet/>
      <dgm:spPr/>
      <dgm:t>
        <a:bodyPr/>
        <a:lstStyle/>
        <a:p>
          <a:endParaRPr lang="en-US"/>
        </a:p>
      </dgm:t>
    </dgm:pt>
    <dgm:pt modelId="{2FA45572-5509-4872-8FE0-C20431F08FA7}">
      <dgm:prSet/>
      <dgm:spPr/>
      <dgm:t>
        <a:bodyPr/>
        <a:lstStyle/>
        <a:p>
          <a:pPr>
            <a:defRPr cap="all"/>
          </a:pPr>
          <a:r>
            <a:rPr lang="en-US" dirty="0"/>
            <a:t>Part of and Aligned with the Corporate Strategy and Planning</a:t>
          </a:r>
        </a:p>
      </dgm:t>
    </dgm:pt>
    <dgm:pt modelId="{A27A1154-8980-486F-AAD2-515FED506B7C}" type="parTrans" cxnId="{10109CA0-6947-49A2-BDB1-8443DCCA4D06}">
      <dgm:prSet/>
      <dgm:spPr/>
      <dgm:t>
        <a:bodyPr/>
        <a:lstStyle/>
        <a:p>
          <a:endParaRPr lang="en-US"/>
        </a:p>
      </dgm:t>
    </dgm:pt>
    <dgm:pt modelId="{F1659BEB-FB9F-42F2-84F4-81DE1E411100}" type="sibTrans" cxnId="{10109CA0-6947-49A2-BDB1-8443DCCA4D06}">
      <dgm:prSet/>
      <dgm:spPr/>
      <dgm:t>
        <a:bodyPr/>
        <a:lstStyle/>
        <a:p>
          <a:endParaRPr lang="en-US"/>
        </a:p>
      </dgm:t>
    </dgm:pt>
    <dgm:pt modelId="{B4A9CECA-470F-4AA7-B950-0D7F4B3DA773}">
      <dgm:prSet/>
      <dgm:spPr/>
      <dgm:t>
        <a:bodyPr/>
        <a:lstStyle/>
        <a:p>
          <a:pPr>
            <a:defRPr cap="all"/>
          </a:pPr>
          <a:r>
            <a:rPr lang="en-US" dirty="0"/>
            <a:t>Leverages All Peoples’ Desire to be Engaged</a:t>
          </a:r>
        </a:p>
      </dgm:t>
    </dgm:pt>
    <dgm:pt modelId="{73D44FB4-A974-468C-8D18-9CDADCB80F07}" type="parTrans" cxnId="{0671C229-517E-4422-89F4-41192EC06658}">
      <dgm:prSet/>
      <dgm:spPr/>
      <dgm:t>
        <a:bodyPr/>
        <a:lstStyle/>
        <a:p>
          <a:endParaRPr lang="en-US"/>
        </a:p>
      </dgm:t>
    </dgm:pt>
    <dgm:pt modelId="{486824BE-F249-4C9D-97F8-86C030B25300}" type="sibTrans" cxnId="{0671C229-517E-4422-89F4-41192EC06658}">
      <dgm:prSet/>
      <dgm:spPr/>
      <dgm:t>
        <a:bodyPr/>
        <a:lstStyle/>
        <a:p>
          <a:endParaRPr lang="en-US"/>
        </a:p>
      </dgm:t>
    </dgm:pt>
    <dgm:pt modelId="{5C1F95C7-5E44-4847-9D17-2F72F7BC11EA}">
      <dgm:prSet/>
      <dgm:spPr/>
      <dgm:t>
        <a:bodyPr/>
        <a:lstStyle/>
        <a:p>
          <a:pPr>
            <a:defRPr cap="all"/>
          </a:pPr>
          <a:r>
            <a:rPr lang="en-US"/>
            <a:t>Drives Higher Performance and Better Business Outcomes</a:t>
          </a:r>
        </a:p>
      </dgm:t>
    </dgm:pt>
    <dgm:pt modelId="{5FF7A841-C556-43A1-9FE6-84D533B82317}" type="parTrans" cxnId="{8AFB5B2F-677C-41F3-BE31-EA6CEEF65D6E}">
      <dgm:prSet/>
      <dgm:spPr/>
      <dgm:t>
        <a:bodyPr/>
        <a:lstStyle/>
        <a:p>
          <a:endParaRPr lang="en-US"/>
        </a:p>
      </dgm:t>
    </dgm:pt>
    <dgm:pt modelId="{623C3286-FB11-4D0A-9F2B-6EF212D689FE}" type="sibTrans" cxnId="{8AFB5B2F-677C-41F3-BE31-EA6CEEF65D6E}">
      <dgm:prSet/>
      <dgm:spPr/>
      <dgm:t>
        <a:bodyPr/>
        <a:lstStyle/>
        <a:p>
          <a:endParaRPr lang="en-US"/>
        </a:p>
      </dgm:t>
    </dgm:pt>
    <dgm:pt modelId="{C1769FE8-58FA-4AA2-BFFD-AA5354B54642}">
      <dgm:prSet/>
      <dgm:spPr/>
      <dgm:t>
        <a:bodyPr/>
        <a:lstStyle/>
        <a:p>
          <a:pPr>
            <a:defRPr cap="all"/>
          </a:pPr>
          <a:r>
            <a:rPr lang="en-US" dirty="0"/>
            <a:t>Must Tap Emotions to Secure the Deep Commitment Required of Employees, Customers, Partners, Suppliers and Others</a:t>
          </a:r>
        </a:p>
      </dgm:t>
    </dgm:pt>
    <dgm:pt modelId="{55902C2E-00A4-4CDB-A5C1-6AE53E4564AE}" type="parTrans" cxnId="{94D2884B-C699-45B4-89E0-1B2EC1BE0AEB}">
      <dgm:prSet/>
      <dgm:spPr/>
      <dgm:t>
        <a:bodyPr/>
        <a:lstStyle/>
        <a:p>
          <a:endParaRPr lang="en-US"/>
        </a:p>
      </dgm:t>
    </dgm:pt>
    <dgm:pt modelId="{1ECC588E-7C58-4968-9E1A-BD7A6B39032D}" type="sibTrans" cxnId="{94D2884B-C699-45B4-89E0-1B2EC1BE0AEB}">
      <dgm:prSet/>
      <dgm:spPr/>
      <dgm:t>
        <a:bodyPr/>
        <a:lstStyle/>
        <a:p>
          <a:endParaRPr lang="en-US"/>
        </a:p>
      </dgm:t>
    </dgm:pt>
    <dgm:pt modelId="{A6AC39A2-CE9C-4A89-A971-A5F63A69EA25}">
      <dgm:prSet/>
      <dgm:spPr/>
      <dgm:t>
        <a:bodyPr/>
        <a:lstStyle/>
        <a:p>
          <a:pPr>
            <a:defRPr cap="all"/>
          </a:pPr>
          <a:r>
            <a:rPr lang="en-US"/>
            <a:t>Is Driven by Appreciation – Incentives and Recognition</a:t>
          </a:r>
          <a:endParaRPr lang="en-US" dirty="0"/>
        </a:p>
      </dgm:t>
    </dgm:pt>
    <dgm:pt modelId="{BD91AB89-3795-49B6-8F08-29030A198868}" type="parTrans" cxnId="{353DA15D-4CAE-49F9-B24C-09EA132BC76F}">
      <dgm:prSet/>
      <dgm:spPr/>
      <dgm:t>
        <a:bodyPr/>
        <a:lstStyle/>
        <a:p>
          <a:endParaRPr lang="en-US"/>
        </a:p>
      </dgm:t>
    </dgm:pt>
    <dgm:pt modelId="{3E3EECD8-1C12-4BF0-804E-4195C9ABFB30}" type="sibTrans" cxnId="{353DA15D-4CAE-49F9-B24C-09EA132BC76F}">
      <dgm:prSet/>
      <dgm:spPr/>
      <dgm:t>
        <a:bodyPr/>
        <a:lstStyle/>
        <a:p>
          <a:endParaRPr lang="en-US"/>
        </a:p>
      </dgm:t>
    </dgm:pt>
    <dgm:pt modelId="{A3FD1CA4-DC97-4EB8-866C-2C2C0F5DA54B}">
      <dgm:prSet/>
      <dgm:spPr/>
      <dgm:t>
        <a:bodyPr/>
        <a:lstStyle/>
        <a:p>
          <a:pPr>
            <a:defRPr cap="all"/>
          </a:pPr>
          <a:r>
            <a:rPr lang="en-US"/>
            <a:t>Is Sustained Through Measurement and Continuous Improvement</a:t>
          </a:r>
        </a:p>
      </dgm:t>
    </dgm:pt>
    <dgm:pt modelId="{EBCEBAC3-1A98-41BD-B02A-DA403D728C9D}" type="parTrans" cxnId="{976C657E-72B8-4D0B-A890-F7FA7668B1EB}">
      <dgm:prSet/>
      <dgm:spPr/>
      <dgm:t>
        <a:bodyPr/>
        <a:lstStyle/>
        <a:p>
          <a:endParaRPr lang="en-US"/>
        </a:p>
      </dgm:t>
    </dgm:pt>
    <dgm:pt modelId="{3DE7B669-CBBA-4564-9A30-C07C9E540ABF}" type="sibTrans" cxnId="{976C657E-72B8-4D0B-A890-F7FA7668B1EB}">
      <dgm:prSet/>
      <dgm:spPr/>
      <dgm:t>
        <a:bodyPr/>
        <a:lstStyle/>
        <a:p>
          <a:endParaRPr lang="en-US"/>
        </a:p>
      </dgm:t>
    </dgm:pt>
    <dgm:pt modelId="{D1224987-4D4B-4517-B441-2B26CD888454}" type="pres">
      <dgm:prSet presAssocID="{E086573B-8F44-41AD-9D7C-10008B918DC7}" presName="root" presStyleCnt="0">
        <dgm:presLayoutVars>
          <dgm:dir/>
          <dgm:resizeHandles val="exact"/>
        </dgm:presLayoutVars>
      </dgm:prSet>
      <dgm:spPr/>
    </dgm:pt>
    <dgm:pt modelId="{56DF4734-55B1-4037-AB23-742CF23365A7}" type="pres">
      <dgm:prSet presAssocID="{A10BD4AC-8F5B-464E-9337-FC110ABC7E9C}" presName="compNode" presStyleCnt="0"/>
      <dgm:spPr/>
    </dgm:pt>
    <dgm:pt modelId="{C9EB967D-25F9-4E4A-A9C3-7C6B71D1D5C2}" type="pres">
      <dgm:prSet presAssocID="{A10BD4AC-8F5B-464E-9337-FC110ABC7E9C}" presName="iconBgRect" presStyleLbl="bgShp" presStyleIdx="0" presStyleCnt="8"/>
      <dgm:spPr/>
    </dgm:pt>
    <dgm:pt modelId="{BAA79D63-05F6-48E4-9106-1461F76248C4}" type="pres">
      <dgm:prSet presAssocID="{A10BD4AC-8F5B-464E-9337-FC110ABC7E9C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05D5D05B-9C9B-49CA-AAF2-76260E0D6CFD}" type="pres">
      <dgm:prSet presAssocID="{A10BD4AC-8F5B-464E-9337-FC110ABC7E9C}" presName="spaceRect" presStyleCnt="0"/>
      <dgm:spPr/>
    </dgm:pt>
    <dgm:pt modelId="{E3A6A878-2FF5-4919-B3BF-BAA45131762C}" type="pres">
      <dgm:prSet presAssocID="{A10BD4AC-8F5B-464E-9337-FC110ABC7E9C}" presName="textRect" presStyleLbl="revTx" presStyleIdx="0" presStyleCnt="8" custLinFactNeighborY="-18646">
        <dgm:presLayoutVars>
          <dgm:chMax val="1"/>
          <dgm:chPref val="1"/>
        </dgm:presLayoutVars>
      </dgm:prSet>
      <dgm:spPr/>
    </dgm:pt>
    <dgm:pt modelId="{360E71B2-6265-44B1-BFBC-DB9C5DF03654}" type="pres">
      <dgm:prSet presAssocID="{8B69D50A-9279-4A4A-A6BD-301ED3AC4A88}" presName="sibTrans" presStyleCnt="0"/>
      <dgm:spPr/>
    </dgm:pt>
    <dgm:pt modelId="{4ACC7C4C-73F8-4CCC-9BB3-ECF5EE83B912}" type="pres">
      <dgm:prSet presAssocID="{C44E455D-19EF-4586-928D-EB02737D38CB}" presName="compNode" presStyleCnt="0"/>
      <dgm:spPr/>
    </dgm:pt>
    <dgm:pt modelId="{2A53570E-95FF-4F96-87F3-35510899236C}" type="pres">
      <dgm:prSet presAssocID="{C44E455D-19EF-4586-928D-EB02737D38CB}" presName="iconBgRect" presStyleLbl="bgShp" presStyleIdx="1" presStyleCnt="8"/>
      <dgm:spPr/>
    </dgm:pt>
    <dgm:pt modelId="{C09A18AA-2CAA-486B-86BE-8BF034B45939}" type="pres">
      <dgm:prSet presAssocID="{C44E455D-19EF-4586-928D-EB02737D38CB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8E18BFAB-E573-4837-8A78-DAFCA9D3A739}" type="pres">
      <dgm:prSet presAssocID="{C44E455D-19EF-4586-928D-EB02737D38CB}" presName="spaceRect" presStyleCnt="0"/>
      <dgm:spPr/>
    </dgm:pt>
    <dgm:pt modelId="{911668C5-1F79-41C7-A20C-BE84B8DD1CE3}" type="pres">
      <dgm:prSet presAssocID="{C44E455D-19EF-4586-928D-EB02737D38CB}" presName="textRect" presStyleLbl="revTx" presStyleIdx="1" presStyleCnt="8" custLinFactNeighborY="-20407">
        <dgm:presLayoutVars>
          <dgm:chMax val="1"/>
          <dgm:chPref val="1"/>
        </dgm:presLayoutVars>
      </dgm:prSet>
      <dgm:spPr/>
    </dgm:pt>
    <dgm:pt modelId="{E174ED85-92F7-4B96-9B31-817899522BFE}" type="pres">
      <dgm:prSet presAssocID="{47174643-6A65-4D2C-93A4-B04BE7C9B711}" presName="sibTrans" presStyleCnt="0"/>
      <dgm:spPr/>
    </dgm:pt>
    <dgm:pt modelId="{27A6D597-9D8A-4F88-9F07-BB79B7C0E19B}" type="pres">
      <dgm:prSet presAssocID="{2FA45572-5509-4872-8FE0-C20431F08FA7}" presName="compNode" presStyleCnt="0"/>
      <dgm:spPr/>
    </dgm:pt>
    <dgm:pt modelId="{D6E66A3E-4967-4A67-BCD4-01288FE3B5FC}" type="pres">
      <dgm:prSet presAssocID="{2FA45572-5509-4872-8FE0-C20431F08FA7}" presName="iconBgRect" presStyleLbl="bgShp" presStyleIdx="2" presStyleCnt="8"/>
      <dgm:spPr/>
    </dgm:pt>
    <dgm:pt modelId="{91DCDA86-D374-4A78-8EF1-0F328A169BE1}" type="pres">
      <dgm:prSet presAssocID="{2FA45572-5509-4872-8FE0-C20431F08FA7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351B737-FA7B-4FE4-8F6B-924DC793DC6D}" type="pres">
      <dgm:prSet presAssocID="{2FA45572-5509-4872-8FE0-C20431F08FA7}" presName="spaceRect" presStyleCnt="0"/>
      <dgm:spPr/>
    </dgm:pt>
    <dgm:pt modelId="{A56AFAF6-F583-46A3-A457-BF487FD752DB}" type="pres">
      <dgm:prSet presAssocID="{2FA45572-5509-4872-8FE0-C20431F08FA7}" presName="textRect" presStyleLbl="revTx" presStyleIdx="2" presStyleCnt="8" custLinFactNeighborY="-18646">
        <dgm:presLayoutVars>
          <dgm:chMax val="1"/>
          <dgm:chPref val="1"/>
        </dgm:presLayoutVars>
      </dgm:prSet>
      <dgm:spPr/>
    </dgm:pt>
    <dgm:pt modelId="{4AB91A5A-27AB-4FB1-B8BD-80B5904C9C39}" type="pres">
      <dgm:prSet presAssocID="{F1659BEB-FB9F-42F2-84F4-81DE1E411100}" presName="sibTrans" presStyleCnt="0"/>
      <dgm:spPr/>
    </dgm:pt>
    <dgm:pt modelId="{A79AB211-5253-4262-83F2-B3FC9379589F}" type="pres">
      <dgm:prSet presAssocID="{B4A9CECA-470F-4AA7-B950-0D7F4B3DA773}" presName="compNode" presStyleCnt="0"/>
      <dgm:spPr/>
    </dgm:pt>
    <dgm:pt modelId="{E5AB38D2-14D5-4BB6-AE97-F26640EEC287}" type="pres">
      <dgm:prSet presAssocID="{B4A9CECA-470F-4AA7-B950-0D7F4B3DA773}" presName="iconBgRect" presStyleLbl="bgShp" presStyleIdx="3" presStyleCnt="8"/>
      <dgm:spPr/>
    </dgm:pt>
    <dgm:pt modelId="{92432F88-4937-4B7C-94D4-5FD5D77EC39A}" type="pres">
      <dgm:prSet presAssocID="{B4A9CECA-470F-4AA7-B950-0D7F4B3DA77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B5182E8-E309-48B3-BDF9-AC89B6DF7A6D}" type="pres">
      <dgm:prSet presAssocID="{B4A9CECA-470F-4AA7-B950-0D7F4B3DA773}" presName="spaceRect" presStyleCnt="0"/>
      <dgm:spPr/>
    </dgm:pt>
    <dgm:pt modelId="{CD4ABD98-3EF2-463E-A34A-ACE80C722672}" type="pres">
      <dgm:prSet presAssocID="{B4A9CECA-470F-4AA7-B950-0D7F4B3DA773}" presName="textRect" presStyleLbl="revTx" presStyleIdx="3" presStyleCnt="8" custLinFactNeighborY="-18646">
        <dgm:presLayoutVars>
          <dgm:chMax val="1"/>
          <dgm:chPref val="1"/>
        </dgm:presLayoutVars>
      </dgm:prSet>
      <dgm:spPr/>
    </dgm:pt>
    <dgm:pt modelId="{138A189E-8A55-45DF-A718-290F41779128}" type="pres">
      <dgm:prSet presAssocID="{486824BE-F249-4C9D-97F8-86C030B25300}" presName="sibTrans" presStyleCnt="0"/>
      <dgm:spPr/>
    </dgm:pt>
    <dgm:pt modelId="{D143112A-595E-464E-A7BB-A7D38D7EF47A}" type="pres">
      <dgm:prSet presAssocID="{5C1F95C7-5E44-4847-9D17-2F72F7BC11EA}" presName="compNode" presStyleCnt="0"/>
      <dgm:spPr/>
    </dgm:pt>
    <dgm:pt modelId="{5E874645-2A2F-4BF6-A488-96D980B45404}" type="pres">
      <dgm:prSet presAssocID="{5C1F95C7-5E44-4847-9D17-2F72F7BC11EA}" presName="iconBgRect" presStyleLbl="bgShp" presStyleIdx="4" presStyleCnt="8"/>
      <dgm:spPr/>
    </dgm:pt>
    <dgm:pt modelId="{135A30D2-7356-40C5-A90D-D179C0F6ABE2}" type="pres">
      <dgm:prSet presAssocID="{5C1F95C7-5E44-4847-9D17-2F72F7BC11EA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351F184-6D66-4F16-BD9F-1D981830175A}" type="pres">
      <dgm:prSet presAssocID="{5C1F95C7-5E44-4847-9D17-2F72F7BC11EA}" presName="spaceRect" presStyleCnt="0"/>
      <dgm:spPr/>
    </dgm:pt>
    <dgm:pt modelId="{DD512674-DCFE-40A9-BDAD-2B12E2AC84AD}" type="pres">
      <dgm:prSet presAssocID="{5C1F95C7-5E44-4847-9D17-2F72F7BC11EA}" presName="textRect" presStyleLbl="revTx" presStyleIdx="4" presStyleCnt="8">
        <dgm:presLayoutVars>
          <dgm:chMax val="1"/>
          <dgm:chPref val="1"/>
        </dgm:presLayoutVars>
      </dgm:prSet>
      <dgm:spPr/>
    </dgm:pt>
    <dgm:pt modelId="{AABFF117-46FF-4F34-A72A-EAB6A8D2A618}" type="pres">
      <dgm:prSet presAssocID="{623C3286-FB11-4D0A-9F2B-6EF212D689FE}" presName="sibTrans" presStyleCnt="0"/>
      <dgm:spPr/>
    </dgm:pt>
    <dgm:pt modelId="{71632369-8DFB-4ABE-B234-69FF302E4AB3}" type="pres">
      <dgm:prSet presAssocID="{C1769FE8-58FA-4AA2-BFFD-AA5354B54642}" presName="compNode" presStyleCnt="0"/>
      <dgm:spPr/>
    </dgm:pt>
    <dgm:pt modelId="{EC1B15F9-093B-46B0-B0DD-841F87AA31F2}" type="pres">
      <dgm:prSet presAssocID="{C1769FE8-58FA-4AA2-BFFD-AA5354B54642}" presName="iconBgRect" presStyleLbl="bgShp" presStyleIdx="5" presStyleCnt="8"/>
      <dgm:spPr/>
    </dgm:pt>
    <dgm:pt modelId="{31FCF833-E5D5-4A52-B35A-3481DB17F45E}" type="pres">
      <dgm:prSet presAssocID="{C1769FE8-58FA-4AA2-BFFD-AA5354B54642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B6F9708-1361-4E76-BBD6-CC97A016B6BC}" type="pres">
      <dgm:prSet presAssocID="{C1769FE8-58FA-4AA2-BFFD-AA5354B54642}" presName="spaceRect" presStyleCnt="0"/>
      <dgm:spPr/>
    </dgm:pt>
    <dgm:pt modelId="{D3B9978B-090C-40DB-807F-7D4FF0B18759}" type="pres">
      <dgm:prSet presAssocID="{C1769FE8-58FA-4AA2-BFFD-AA5354B54642}" presName="textRect" presStyleLbl="revTx" presStyleIdx="5" presStyleCnt="8">
        <dgm:presLayoutVars>
          <dgm:chMax val="1"/>
          <dgm:chPref val="1"/>
        </dgm:presLayoutVars>
      </dgm:prSet>
      <dgm:spPr/>
    </dgm:pt>
    <dgm:pt modelId="{C1438D7F-1AA5-4841-B874-B231DCCE52E8}" type="pres">
      <dgm:prSet presAssocID="{1ECC588E-7C58-4968-9E1A-BD7A6B39032D}" presName="sibTrans" presStyleCnt="0"/>
      <dgm:spPr/>
    </dgm:pt>
    <dgm:pt modelId="{5217BA7B-F491-41D1-8E4B-78364B6F3B8F}" type="pres">
      <dgm:prSet presAssocID="{A6AC39A2-CE9C-4A89-A971-A5F63A69EA25}" presName="compNode" presStyleCnt="0"/>
      <dgm:spPr/>
    </dgm:pt>
    <dgm:pt modelId="{1156F3E0-61D0-4345-9688-AACBCE9244AD}" type="pres">
      <dgm:prSet presAssocID="{A6AC39A2-CE9C-4A89-A971-A5F63A69EA25}" presName="iconBgRect" presStyleLbl="bgShp" presStyleIdx="6" presStyleCnt="8"/>
      <dgm:spPr/>
    </dgm:pt>
    <dgm:pt modelId="{7B317E14-E237-412F-9F97-6D5B6826BA80}" type="pres">
      <dgm:prSet presAssocID="{A6AC39A2-CE9C-4A89-A971-A5F63A69EA25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al"/>
        </a:ext>
      </dgm:extLst>
    </dgm:pt>
    <dgm:pt modelId="{BEC54D6E-CE18-477E-8A3C-3C2B457E3D7E}" type="pres">
      <dgm:prSet presAssocID="{A6AC39A2-CE9C-4A89-A971-A5F63A69EA25}" presName="spaceRect" presStyleCnt="0"/>
      <dgm:spPr/>
    </dgm:pt>
    <dgm:pt modelId="{31513B10-D024-44B8-BC31-418199B264E4}" type="pres">
      <dgm:prSet presAssocID="{A6AC39A2-CE9C-4A89-A971-A5F63A69EA25}" presName="textRect" presStyleLbl="revTx" presStyleIdx="6" presStyleCnt="8">
        <dgm:presLayoutVars>
          <dgm:chMax val="1"/>
          <dgm:chPref val="1"/>
        </dgm:presLayoutVars>
      </dgm:prSet>
      <dgm:spPr/>
    </dgm:pt>
    <dgm:pt modelId="{DA590D45-8EE6-4975-85D9-F4A017CD386C}" type="pres">
      <dgm:prSet presAssocID="{3E3EECD8-1C12-4BF0-804E-4195C9ABFB30}" presName="sibTrans" presStyleCnt="0"/>
      <dgm:spPr/>
    </dgm:pt>
    <dgm:pt modelId="{9990B27B-476E-4FD9-B733-16D8FE1917BF}" type="pres">
      <dgm:prSet presAssocID="{A3FD1CA4-DC97-4EB8-866C-2C2C0F5DA54B}" presName="compNode" presStyleCnt="0"/>
      <dgm:spPr/>
    </dgm:pt>
    <dgm:pt modelId="{6C1F0350-C1A0-4430-8246-FB3EB83892A1}" type="pres">
      <dgm:prSet presAssocID="{A3FD1CA4-DC97-4EB8-866C-2C2C0F5DA54B}" presName="iconBgRect" presStyleLbl="bgShp" presStyleIdx="7" presStyleCnt="8"/>
      <dgm:spPr/>
    </dgm:pt>
    <dgm:pt modelId="{CD07E504-B989-49F6-B8B8-D089ADA39973}" type="pres">
      <dgm:prSet presAssocID="{A3FD1CA4-DC97-4EB8-866C-2C2C0F5DA54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4D922D9-881A-44D7-96C6-E1F2834F71BA}" type="pres">
      <dgm:prSet presAssocID="{A3FD1CA4-DC97-4EB8-866C-2C2C0F5DA54B}" presName="spaceRect" presStyleCnt="0"/>
      <dgm:spPr/>
    </dgm:pt>
    <dgm:pt modelId="{1594402C-E0C6-4144-A01A-A3A213A52DFC}" type="pres">
      <dgm:prSet presAssocID="{A3FD1CA4-DC97-4EB8-866C-2C2C0F5DA54B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4B5FB503-2CCC-4B52-8540-7935A47CF137}" type="presOf" srcId="{B4A9CECA-470F-4AA7-B950-0D7F4B3DA773}" destId="{CD4ABD98-3EF2-463E-A34A-ACE80C722672}" srcOrd="0" destOrd="0" presId="urn:microsoft.com/office/officeart/2018/5/layout/IconCircleLabelList"/>
    <dgm:cxn modelId="{B3C5AE1E-3B04-488E-B257-F60412A12256}" type="presOf" srcId="{C1769FE8-58FA-4AA2-BFFD-AA5354B54642}" destId="{D3B9978B-090C-40DB-807F-7D4FF0B18759}" srcOrd="0" destOrd="0" presId="urn:microsoft.com/office/officeart/2018/5/layout/IconCircleLabelList"/>
    <dgm:cxn modelId="{0671C229-517E-4422-89F4-41192EC06658}" srcId="{E086573B-8F44-41AD-9D7C-10008B918DC7}" destId="{B4A9CECA-470F-4AA7-B950-0D7F4B3DA773}" srcOrd="3" destOrd="0" parTransId="{73D44FB4-A974-468C-8D18-9CDADCB80F07}" sibTransId="{486824BE-F249-4C9D-97F8-86C030B25300}"/>
    <dgm:cxn modelId="{8AFB5B2F-677C-41F3-BE31-EA6CEEF65D6E}" srcId="{E086573B-8F44-41AD-9D7C-10008B918DC7}" destId="{5C1F95C7-5E44-4847-9D17-2F72F7BC11EA}" srcOrd="4" destOrd="0" parTransId="{5FF7A841-C556-43A1-9FE6-84D533B82317}" sibTransId="{623C3286-FB11-4D0A-9F2B-6EF212D689FE}"/>
    <dgm:cxn modelId="{1A583A32-A7F3-4CAE-9907-AEDDE2A42D1A}" type="presOf" srcId="{A6AC39A2-CE9C-4A89-A971-A5F63A69EA25}" destId="{31513B10-D024-44B8-BC31-418199B264E4}" srcOrd="0" destOrd="0" presId="urn:microsoft.com/office/officeart/2018/5/layout/IconCircleLabelList"/>
    <dgm:cxn modelId="{136A8337-1572-41AB-9A27-C21D48114384}" type="presOf" srcId="{5C1F95C7-5E44-4847-9D17-2F72F7BC11EA}" destId="{DD512674-DCFE-40A9-BDAD-2B12E2AC84AD}" srcOrd="0" destOrd="0" presId="urn:microsoft.com/office/officeart/2018/5/layout/IconCircleLabelList"/>
    <dgm:cxn modelId="{1AAED838-9166-48BE-B5B3-57DB9D875D33}" type="presOf" srcId="{C44E455D-19EF-4586-928D-EB02737D38CB}" destId="{911668C5-1F79-41C7-A20C-BE84B8DD1CE3}" srcOrd="0" destOrd="0" presId="urn:microsoft.com/office/officeart/2018/5/layout/IconCircleLabelList"/>
    <dgm:cxn modelId="{353DA15D-4CAE-49F9-B24C-09EA132BC76F}" srcId="{E086573B-8F44-41AD-9D7C-10008B918DC7}" destId="{A6AC39A2-CE9C-4A89-A971-A5F63A69EA25}" srcOrd="6" destOrd="0" parTransId="{BD91AB89-3795-49B6-8F08-29030A198868}" sibTransId="{3E3EECD8-1C12-4BF0-804E-4195C9ABFB30}"/>
    <dgm:cxn modelId="{69342A61-5046-48EA-AC74-7B9D610EB484}" srcId="{E086573B-8F44-41AD-9D7C-10008B918DC7}" destId="{A10BD4AC-8F5B-464E-9337-FC110ABC7E9C}" srcOrd="0" destOrd="0" parTransId="{988D4168-EE44-4398-9818-87A671B7810B}" sibTransId="{8B69D50A-9279-4A4A-A6BD-301ED3AC4A88}"/>
    <dgm:cxn modelId="{94D2884B-C699-45B4-89E0-1B2EC1BE0AEB}" srcId="{E086573B-8F44-41AD-9D7C-10008B918DC7}" destId="{C1769FE8-58FA-4AA2-BFFD-AA5354B54642}" srcOrd="5" destOrd="0" parTransId="{55902C2E-00A4-4CDB-A5C1-6AE53E4564AE}" sibTransId="{1ECC588E-7C58-4968-9E1A-BD7A6B39032D}"/>
    <dgm:cxn modelId="{ADC9C956-BD97-425B-BA89-647734B2E89E}" srcId="{E086573B-8F44-41AD-9D7C-10008B918DC7}" destId="{C44E455D-19EF-4586-928D-EB02737D38CB}" srcOrd="1" destOrd="0" parTransId="{4BC5DA26-0F85-478A-8626-88971DDB6BFF}" sibTransId="{47174643-6A65-4D2C-93A4-B04BE7C9B711}"/>
    <dgm:cxn modelId="{976C657E-72B8-4D0B-A890-F7FA7668B1EB}" srcId="{E086573B-8F44-41AD-9D7C-10008B918DC7}" destId="{A3FD1CA4-DC97-4EB8-866C-2C2C0F5DA54B}" srcOrd="7" destOrd="0" parTransId="{EBCEBAC3-1A98-41BD-B02A-DA403D728C9D}" sibTransId="{3DE7B669-CBBA-4564-9A30-C07C9E540ABF}"/>
    <dgm:cxn modelId="{AA7B3B91-12DA-49D1-94B8-3C208B4A51D4}" type="presOf" srcId="{A10BD4AC-8F5B-464E-9337-FC110ABC7E9C}" destId="{E3A6A878-2FF5-4919-B3BF-BAA45131762C}" srcOrd="0" destOrd="0" presId="urn:microsoft.com/office/officeart/2018/5/layout/IconCircleLabelList"/>
    <dgm:cxn modelId="{10109CA0-6947-49A2-BDB1-8443DCCA4D06}" srcId="{E086573B-8F44-41AD-9D7C-10008B918DC7}" destId="{2FA45572-5509-4872-8FE0-C20431F08FA7}" srcOrd="2" destOrd="0" parTransId="{A27A1154-8980-486F-AAD2-515FED506B7C}" sibTransId="{F1659BEB-FB9F-42F2-84F4-81DE1E411100}"/>
    <dgm:cxn modelId="{ED68C5B9-ED22-4B2F-8923-B2F2E1FE6C08}" type="presOf" srcId="{2FA45572-5509-4872-8FE0-C20431F08FA7}" destId="{A56AFAF6-F583-46A3-A457-BF487FD752DB}" srcOrd="0" destOrd="0" presId="urn:microsoft.com/office/officeart/2018/5/layout/IconCircleLabelList"/>
    <dgm:cxn modelId="{C4139BC7-3C41-47BD-B433-1037CE40B41F}" type="presOf" srcId="{A3FD1CA4-DC97-4EB8-866C-2C2C0F5DA54B}" destId="{1594402C-E0C6-4144-A01A-A3A213A52DFC}" srcOrd="0" destOrd="0" presId="urn:microsoft.com/office/officeart/2018/5/layout/IconCircleLabelList"/>
    <dgm:cxn modelId="{239094E3-4F4C-44EA-AAC9-3E8FBC0EDAE6}" type="presOf" srcId="{E086573B-8F44-41AD-9D7C-10008B918DC7}" destId="{D1224987-4D4B-4517-B441-2B26CD888454}" srcOrd="0" destOrd="0" presId="urn:microsoft.com/office/officeart/2018/5/layout/IconCircleLabelList"/>
    <dgm:cxn modelId="{65791EEF-8BDA-4206-9E11-B947AAFF3870}" type="presParOf" srcId="{D1224987-4D4B-4517-B441-2B26CD888454}" destId="{56DF4734-55B1-4037-AB23-742CF23365A7}" srcOrd="0" destOrd="0" presId="urn:microsoft.com/office/officeart/2018/5/layout/IconCircleLabelList"/>
    <dgm:cxn modelId="{BDAEAA9A-3872-49CB-931C-2454B05E9C0D}" type="presParOf" srcId="{56DF4734-55B1-4037-AB23-742CF23365A7}" destId="{C9EB967D-25F9-4E4A-A9C3-7C6B71D1D5C2}" srcOrd="0" destOrd="0" presId="urn:microsoft.com/office/officeart/2018/5/layout/IconCircleLabelList"/>
    <dgm:cxn modelId="{9B431011-5811-43D1-9E3A-1896338CD05E}" type="presParOf" srcId="{56DF4734-55B1-4037-AB23-742CF23365A7}" destId="{BAA79D63-05F6-48E4-9106-1461F76248C4}" srcOrd="1" destOrd="0" presId="urn:microsoft.com/office/officeart/2018/5/layout/IconCircleLabelList"/>
    <dgm:cxn modelId="{FFAAC8F8-4528-46F6-AC69-3E17E4F3814B}" type="presParOf" srcId="{56DF4734-55B1-4037-AB23-742CF23365A7}" destId="{05D5D05B-9C9B-49CA-AAF2-76260E0D6CFD}" srcOrd="2" destOrd="0" presId="urn:microsoft.com/office/officeart/2018/5/layout/IconCircleLabelList"/>
    <dgm:cxn modelId="{1907D056-75E3-47EF-9E8B-E2614947F637}" type="presParOf" srcId="{56DF4734-55B1-4037-AB23-742CF23365A7}" destId="{E3A6A878-2FF5-4919-B3BF-BAA45131762C}" srcOrd="3" destOrd="0" presId="urn:microsoft.com/office/officeart/2018/5/layout/IconCircleLabelList"/>
    <dgm:cxn modelId="{4D109D4B-E2BD-4CD9-AF33-3155C1109751}" type="presParOf" srcId="{D1224987-4D4B-4517-B441-2B26CD888454}" destId="{360E71B2-6265-44B1-BFBC-DB9C5DF03654}" srcOrd="1" destOrd="0" presId="urn:microsoft.com/office/officeart/2018/5/layout/IconCircleLabelList"/>
    <dgm:cxn modelId="{24937DE1-44D7-4949-943D-812C59EC6776}" type="presParOf" srcId="{D1224987-4D4B-4517-B441-2B26CD888454}" destId="{4ACC7C4C-73F8-4CCC-9BB3-ECF5EE83B912}" srcOrd="2" destOrd="0" presId="urn:microsoft.com/office/officeart/2018/5/layout/IconCircleLabelList"/>
    <dgm:cxn modelId="{B3873216-7701-44EA-95C3-445FDAAC9FEE}" type="presParOf" srcId="{4ACC7C4C-73F8-4CCC-9BB3-ECF5EE83B912}" destId="{2A53570E-95FF-4F96-87F3-35510899236C}" srcOrd="0" destOrd="0" presId="urn:microsoft.com/office/officeart/2018/5/layout/IconCircleLabelList"/>
    <dgm:cxn modelId="{04F3A638-D16C-4EE8-8B34-1D1C11943EC6}" type="presParOf" srcId="{4ACC7C4C-73F8-4CCC-9BB3-ECF5EE83B912}" destId="{C09A18AA-2CAA-486B-86BE-8BF034B45939}" srcOrd="1" destOrd="0" presId="urn:microsoft.com/office/officeart/2018/5/layout/IconCircleLabelList"/>
    <dgm:cxn modelId="{4E0CB0B4-AB80-42A0-B13E-257F75D81636}" type="presParOf" srcId="{4ACC7C4C-73F8-4CCC-9BB3-ECF5EE83B912}" destId="{8E18BFAB-E573-4837-8A78-DAFCA9D3A739}" srcOrd="2" destOrd="0" presId="urn:microsoft.com/office/officeart/2018/5/layout/IconCircleLabelList"/>
    <dgm:cxn modelId="{F8F678F4-F1D3-47CF-A16C-471E450FCAC4}" type="presParOf" srcId="{4ACC7C4C-73F8-4CCC-9BB3-ECF5EE83B912}" destId="{911668C5-1F79-41C7-A20C-BE84B8DD1CE3}" srcOrd="3" destOrd="0" presId="urn:microsoft.com/office/officeart/2018/5/layout/IconCircleLabelList"/>
    <dgm:cxn modelId="{9F768316-F61D-45CD-BC44-B78FBA8BD758}" type="presParOf" srcId="{D1224987-4D4B-4517-B441-2B26CD888454}" destId="{E174ED85-92F7-4B96-9B31-817899522BFE}" srcOrd="3" destOrd="0" presId="urn:microsoft.com/office/officeart/2018/5/layout/IconCircleLabelList"/>
    <dgm:cxn modelId="{A4380528-9BEF-455A-8989-513AF40AB9C9}" type="presParOf" srcId="{D1224987-4D4B-4517-B441-2B26CD888454}" destId="{27A6D597-9D8A-4F88-9F07-BB79B7C0E19B}" srcOrd="4" destOrd="0" presId="urn:microsoft.com/office/officeart/2018/5/layout/IconCircleLabelList"/>
    <dgm:cxn modelId="{7E805495-99AB-41C6-877B-2CD2C82B7041}" type="presParOf" srcId="{27A6D597-9D8A-4F88-9F07-BB79B7C0E19B}" destId="{D6E66A3E-4967-4A67-BCD4-01288FE3B5FC}" srcOrd="0" destOrd="0" presId="urn:microsoft.com/office/officeart/2018/5/layout/IconCircleLabelList"/>
    <dgm:cxn modelId="{4BCC9FFF-53B9-4D72-9141-DA7EE53A0322}" type="presParOf" srcId="{27A6D597-9D8A-4F88-9F07-BB79B7C0E19B}" destId="{91DCDA86-D374-4A78-8EF1-0F328A169BE1}" srcOrd="1" destOrd="0" presId="urn:microsoft.com/office/officeart/2018/5/layout/IconCircleLabelList"/>
    <dgm:cxn modelId="{23883CF8-5FDF-4DB7-9E9B-492950CB5483}" type="presParOf" srcId="{27A6D597-9D8A-4F88-9F07-BB79B7C0E19B}" destId="{3351B737-FA7B-4FE4-8F6B-924DC793DC6D}" srcOrd="2" destOrd="0" presId="urn:microsoft.com/office/officeart/2018/5/layout/IconCircleLabelList"/>
    <dgm:cxn modelId="{8CABB425-85DE-4ABA-A6F6-5E9958418BB6}" type="presParOf" srcId="{27A6D597-9D8A-4F88-9F07-BB79B7C0E19B}" destId="{A56AFAF6-F583-46A3-A457-BF487FD752DB}" srcOrd="3" destOrd="0" presId="urn:microsoft.com/office/officeart/2018/5/layout/IconCircleLabelList"/>
    <dgm:cxn modelId="{6EDA700F-F460-40A6-A3AC-87CA6E2B32B9}" type="presParOf" srcId="{D1224987-4D4B-4517-B441-2B26CD888454}" destId="{4AB91A5A-27AB-4FB1-B8BD-80B5904C9C39}" srcOrd="5" destOrd="0" presId="urn:microsoft.com/office/officeart/2018/5/layout/IconCircleLabelList"/>
    <dgm:cxn modelId="{C841E757-DD0A-495D-BA9F-27EBF225F047}" type="presParOf" srcId="{D1224987-4D4B-4517-B441-2B26CD888454}" destId="{A79AB211-5253-4262-83F2-B3FC9379589F}" srcOrd="6" destOrd="0" presId="urn:microsoft.com/office/officeart/2018/5/layout/IconCircleLabelList"/>
    <dgm:cxn modelId="{175DB32E-E676-439F-8E2E-45A046C7EEFF}" type="presParOf" srcId="{A79AB211-5253-4262-83F2-B3FC9379589F}" destId="{E5AB38D2-14D5-4BB6-AE97-F26640EEC287}" srcOrd="0" destOrd="0" presId="urn:microsoft.com/office/officeart/2018/5/layout/IconCircleLabelList"/>
    <dgm:cxn modelId="{C79B792D-10DA-4F75-BC98-AC215FB1E021}" type="presParOf" srcId="{A79AB211-5253-4262-83F2-B3FC9379589F}" destId="{92432F88-4937-4B7C-94D4-5FD5D77EC39A}" srcOrd="1" destOrd="0" presId="urn:microsoft.com/office/officeart/2018/5/layout/IconCircleLabelList"/>
    <dgm:cxn modelId="{E035E56B-116A-4E2C-A4AB-ED9FD9160040}" type="presParOf" srcId="{A79AB211-5253-4262-83F2-B3FC9379589F}" destId="{1B5182E8-E309-48B3-BDF9-AC89B6DF7A6D}" srcOrd="2" destOrd="0" presId="urn:microsoft.com/office/officeart/2018/5/layout/IconCircleLabelList"/>
    <dgm:cxn modelId="{208126B3-014A-435E-9E90-2DDE06066561}" type="presParOf" srcId="{A79AB211-5253-4262-83F2-B3FC9379589F}" destId="{CD4ABD98-3EF2-463E-A34A-ACE80C722672}" srcOrd="3" destOrd="0" presId="urn:microsoft.com/office/officeart/2018/5/layout/IconCircleLabelList"/>
    <dgm:cxn modelId="{7CF56E0A-931F-425B-8E4B-7C13FA32F6C8}" type="presParOf" srcId="{D1224987-4D4B-4517-B441-2B26CD888454}" destId="{138A189E-8A55-45DF-A718-290F41779128}" srcOrd="7" destOrd="0" presId="urn:microsoft.com/office/officeart/2018/5/layout/IconCircleLabelList"/>
    <dgm:cxn modelId="{99A7F7B4-E8D5-4688-B741-15ABBBE14813}" type="presParOf" srcId="{D1224987-4D4B-4517-B441-2B26CD888454}" destId="{D143112A-595E-464E-A7BB-A7D38D7EF47A}" srcOrd="8" destOrd="0" presId="urn:microsoft.com/office/officeart/2018/5/layout/IconCircleLabelList"/>
    <dgm:cxn modelId="{8727DADD-DFD0-4B10-B08D-89E365D0D394}" type="presParOf" srcId="{D143112A-595E-464E-A7BB-A7D38D7EF47A}" destId="{5E874645-2A2F-4BF6-A488-96D980B45404}" srcOrd="0" destOrd="0" presId="urn:microsoft.com/office/officeart/2018/5/layout/IconCircleLabelList"/>
    <dgm:cxn modelId="{C648F430-EF25-466A-9900-632859742815}" type="presParOf" srcId="{D143112A-595E-464E-A7BB-A7D38D7EF47A}" destId="{135A30D2-7356-40C5-A90D-D179C0F6ABE2}" srcOrd="1" destOrd="0" presId="urn:microsoft.com/office/officeart/2018/5/layout/IconCircleLabelList"/>
    <dgm:cxn modelId="{1781543B-A02E-4D01-8884-D41B2B6B7BDB}" type="presParOf" srcId="{D143112A-595E-464E-A7BB-A7D38D7EF47A}" destId="{1351F184-6D66-4F16-BD9F-1D981830175A}" srcOrd="2" destOrd="0" presId="urn:microsoft.com/office/officeart/2018/5/layout/IconCircleLabelList"/>
    <dgm:cxn modelId="{67A21BE3-24C5-4F83-BE17-B1D118EA9E78}" type="presParOf" srcId="{D143112A-595E-464E-A7BB-A7D38D7EF47A}" destId="{DD512674-DCFE-40A9-BDAD-2B12E2AC84AD}" srcOrd="3" destOrd="0" presId="urn:microsoft.com/office/officeart/2018/5/layout/IconCircleLabelList"/>
    <dgm:cxn modelId="{D412E08D-9C63-4D6B-978F-2C88C0E0BE92}" type="presParOf" srcId="{D1224987-4D4B-4517-B441-2B26CD888454}" destId="{AABFF117-46FF-4F34-A72A-EAB6A8D2A618}" srcOrd="9" destOrd="0" presId="urn:microsoft.com/office/officeart/2018/5/layout/IconCircleLabelList"/>
    <dgm:cxn modelId="{53F4ECE8-2462-4F14-9EC1-C03A6FEFFC76}" type="presParOf" srcId="{D1224987-4D4B-4517-B441-2B26CD888454}" destId="{71632369-8DFB-4ABE-B234-69FF302E4AB3}" srcOrd="10" destOrd="0" presId="urn:microsoft.com/office/officeart/2018/5/layout/IconCircleLabelList"/>
    <dgm:cxn modelId="{C12C5EFF-49D2-4C50-8314-0187E631C87C}" type="presParOf" srcId="{71632369-8DFB-4ABE-B234-69FF302E4AB3}" destId="{EC1B15F9-093B-46B0-B0DD-841F87AA31F2}" srcOrd="0" destOrd="0" presId="urn:microsoft.com/office/officeart/2018/5/layout/IconCircleLabelList"/>
    <dgm:cxn modelId="{E412F9F6-80B1-4861-B48E-FB4EAB0D9314}" type="presParOf" srcId="{71632369-8DFB-4ABE-B234-69FF302E4AB3}" destId="{31FCF833-E5D5-4A52-B35A-3481DB17F45E}" srcOrd="1" destOrd="0" presId="urn:microsoft.com/office/officeart/2018/5/layout/IconCircleLabelList"/>
    <dgm:cxn modelId="{BA51C3F0-A058-4EC2-8317-582D07449D8D}" type="presParOf" srcId="{71632369-8DFB-4ABE-B234-69FF302E4AB3}" destId="{6B6F9708-1361-4E76-BBD6-CC97A016B6BC}" srcOrd="2" destOrd="0" presId="urn:microsoft.com/office/officeart/2018/5/layout/IconCircleLabelList"/>
    <dgm:cxn modelId="{AFFEE15C-06E0-4B6F-9B08-37C12D1E5C6C}" type="presParOf" srcId="{71632369-8DFB-4ABE-B234-69FF302E4AB3}" destId="{D3B9978B-090C-40DB-807F-7D4FF0B18759}" srcOrd="3" destOrd="0" presId="urn:microsoft.com/office/officeart/2018/5/layout/IconCircleLabelList"/>
    <dgm:cxn modelId="{2A995B42-5ED2-4C10-A247-991A2A02EEF8}" type="presParOf" srcId="{D1224987-4D4B-4517-B441-2B26CD888454}" destId="{C1438D7F-1AA5-4841-B874-B231DCCE52E8}" srcOrd="11" destOrd="0" presId="urn:microsoft.com/office/officeart/2018/5/layout/IconCircleLabelList"/>
    <dgm:cxn modelId="{A311FEBF-0BB5-4E7E-9A33-C117E743156A}" type="presParOf" srcId="{D1224987-4D4B-4517-B441-2B26CD888454}" destId="{5217BA7B-F491-41D1-8E4B-78364B6F3B8F}" srcOrd="12" destOrd="0" presId="urn:microsoft.com/office/officeart/2018/5/layout/IconCircleLabelList"/>
    <dgm:cxn modelId="{C695E253-6ABC-46B8-A5E9-F9F3AA2EE82D}" type="presParOf" srcId="{5217BA7B-F491-41D1-8E4B-78364B6F3B8F}" destId="{1156F3E0-61D0-4345-9688-AACBCE9244AD}" srcOrd="0" destOrd="0" presId="urn:microsoft.com/office/officeart/2018/5/layout/IconCircleLabelList"/>
    <dgm:cxn modelId="{640CF1DD-EF36-4FE2-8438-C75B8E49A82B}" type="presParOf" srcId="{5217BA7B-F491-41D1-8E4B-78364B6F3B8F}" destId="{7B317E14-E237-412F-9F97-6D5B6826BA80}" srcOrd="1" destOrd="0" presId="urn:microsoft.com/office/officeart/2018/5/layout/IconCircleLabelList"/>
    <dgm:cxn modelId="{03C6C1D9-CA62-41EE-93C7-9B712DEE9F3E}" type="presParOf" srcId="{5217BA7B-F491-41D1-8E4B-78364B6F3B8F}" destId="{BEC54D6E-CE18-477E-8A3C-3C2B457E3D7E}" srcOrd="2" destOrd="0" presId="urn:microsoft.com/office/officeart/2018/5/layout/IconCircleLabelList"/>
    <dgm:cxn modelId="{EBD13B76-06DC-4D3D-8125-126538F673C6}" type="presParOf" srcId="{5217BA7B-F491-41D1-8E4B-78364B6F3B8F}" destId="{31513B10-D024-44B8-BC31-418199B264E4}" srcOrd="3" destOrd="0" presId="urn:microsoft.com/office/officeart/2018/5/layout/IconCircleLabelList"/>
    <dgm:cxn modelId="{6E8596CE-FEB1-4504-A412-9507271D8380}" type="presParOf" srcId="{D1224987-4D4B-4517-B441-2B26CD888454}" destId="{DA590D45-8EE6-4975-85D9-F4A017CD386C}" srcOrd="13" destOrd="0" presId="urn:microsoft.com/office/officeart/2018/5/layout/IconCircleLabelList"/>
    <dgm:cxn modelId="{FD04FA3A-33F2-49DF-BE31-B60166BB8581}" type="presParOf" srcId="{D1224987-4D4B-4517-B441-2B26CD888454}" destId="{9990B27B-476E-4FD9-B733-16D8FE1917BF}" srcOrd="14" destOrd="0" presId="urn:microsoft.com/office/officeart/2018/5/layout/IconCircleLabelList"/>
    <dgm:cxn modelId="{26CEA23B-7D66-4E4F-9A0E-901BABFC1186}" type="presParOf" srcId="{9990B27B-476E-4FD9-B733-16D8FE1917BF}" destId="{6C1F0350-C1A0-4430-8246-FB3EB83892A1}" srcOrd="0" destOrd="0" presId="urn:microsoft.com/office/officeart/2018/5/layout/IconCircleLabelList"/>
    <dgm:cxn modelId="{82012703-82DF-43EA-BA4D-90AAD90C173C}" type="presParOf" srcId="{9990B27B-476E-4FD9-B733-16D8FE1917BF}" destId="{CD07E504-B989-49F6-B8B8-D089ADA39973}" srcOrd="1" destOrd="0" presId="urn:microsoft.com/office/officeart/2018/5/layout/IconCircleLabelList"/>
    <dgm:cxn modelId="{A2088E41-C3F4-4D3A-9B22-2BF970471DE9}" type="presParOf" srcId="{9990B27B-476E-4FD9-B733-16D8FE1917BF}" destId="{24D922D9-881A-44D7-96C6-E1F2834F71BA}" srcOrd="2" destOrd="0" presId="urn:microsoft.com/office/officeart/2018/5/layout/IconCircleLabelList"/>
    <dgm:cxn modelId="{6654DAA5-8F56-4841-838D-044E1788DBE1}" type="presParOf" srcId="{9990B27B-476E-4FD9-B733-16D8FE1917BF}" destId="{1594402C-E0C6-4144-A01A-A3A213A52DF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B967D-25F9-4E4A-A9C3-7C6B71D1D5C2}">
      <dsp:nvSpPr>
        <dsp:cNvPr id="0" name=""/>
        <dsp:cNvSpPr/>
      </dsp:nvSpPr>
      <dsp:spPr>
        <a:xfrm>
          <a:off x="814237" y="649"/>
          <a:ext cx="923220" cy="92322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79D63-05F6-48E4-9106-1461F76248C4}">
      <dsp:nvSpPr>
        <dsp:cNvPr id="0" name=""/>
        <dsp:cNvSpPr/>
      </dsp:nvSpPr>
      <dsp:spPr>
        <a:xfrm>
          <a:off x="1010989" y="197401"/>
          <a:ext cx="529716" cy="529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6A878-2FF5-4919-B3BF-BAA45131762C}">
      <dsp:nvSpPr>
        <dsp:cNvPr id="0" name=""/>
        <dsp:cNvSpPr/>
      </dsp:nvSpPr>
      <dsp:spPr>
        <a:xfrm>
          <a:off x="519109" y="1066801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A New Discipline Offering Significant Rewards For First and Early Movers</a:t>
          </a:r>
        </a:p>
      </dsp:txBody>
      <dsp:txXfrm>
        <a:off x="519109" y="1066801"/>
        <a:ext cx="1513476" cy="775656"/>
      </dsp:txXfrm>
    </dsp:sp>
    <dsp:sp modelId="{2A53570E-95FF-4F96-87F3-35510899236C}">
      <dsp:nvSpPr>
        <dsp:cNvPr id="0" name=""/>
        <dsp:cNvSpPr/>
      </dsp:nvSpPr>
      <dsp:spPr>
        <a:xfrm>
          <a:off x="2592572" y="649"/>
          <a:ext cx="923220" cy="92322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A18AA-2CAA-486B-86BE-8BF034B45939}">
      <dsp:nvSpPr>
        <dsp:cNvPr id="0" name=""/>
        <dsp:cNvSpPr/>
      </dsp:nvSpPr>
      <dsp:spPr>
        <a:xfrm>
          <a:off x="2789324" y="197401"/>
          <a:ext cx="529716" cy="529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668C5-1F79-41C7-A20C-BE84B8DD1CE3}">
      <dsp:nvSpPr>
        <dsp:cNvPr id="0" name=""/>
        <dsp:cNvSpPr/>
      </dsp:nvSpPr>
      <dsp:spPr>
        <a:xfrm>
          <a:off x="2297444" y="1053142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A Holistic Approach that Requires Enterprise-Wide Integration and Commitment, and Involves all Key Constituents Outside the Organization</a:t>
          </a:r>
        </a:p>
      </dsp:txBody>
      <dsp:txXfrm>
        <a:off x="2297444" y="1053142"/>
        <a:ext cx="1513476" cy="775656"/>
      </dsp:txXfrm>
    </dsp:sp>
    <dsp:sp modelId="{D6E66A3E-4967-4A67-BCD4-01288FE3B5FC}">
      <dsp:nvSpPr>
        <dsp:cNvPr id="0" name=""/>
        <dsp:cNvSpPr/>
      </dsp:nvSpPr>
      <dsp:spPr>
        <a:xfrm>
          <a:off x="4370907" y="649"/>
          <a:ext cx="923220" cy="92322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CDA86-D374-4A78-8EF1-0F328A169BE1}">
      <dsp:nvSpPr>
        <dsp:cNvPr id="0" name=""/>
        <dsp:cNvSpPr/>
      </dsp:nvSpPr>
      <dsp:spPr>
        <a:xfrm>
          <a:off x="4567659" y="197401"/>
          <a:ext cx="529716" cy="529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AFAF6-F583-46A3-A457-BF487FD752DB}">
      <dsp:nvSpPr>
        <dsp:cNvPr id="0" name=""/>
        <dsp:cNvSpPr/>
      </dsp:nvSpPr>
      <dsp:spPr>
        <a:xfrm>
          <a:off x="4075779" y="1066801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Part of and Aligned with the Corporate Strategy and Planning</a:t>
          </a:r>
        </a:p>
      </dsp:txBody>
      <dsp:txXfrm>
        <a:off x="4075779" y="1066801"/>
        <a:ext cx="1513476" cy="775656"/>
      </dsp:txXfrm>
    </dsp:sp>
    <dsp:sp modelId="{E5AB38D2-14D5-4BB6-AE97-F26640EEC287}">
      <dsp:nvSpPr>
        <dsp:cNvPr id="0" name=""/>
        <dsp:cNvSpPr/>
      </dsp:nvSpPr>
      <dsp:spPr>
        <a:xfrm>
          <a:off x="6149242" y="649"/>
          <a:ext cx="923220" cy="92322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32F88-4937-4B7C-94D4-5FD5D77EC39A}">
      <dsp:nvSpPr>
        <dsp:cNvPr id="0" name=""/>
        <dsp:cNvSpPr/>
      </dsp:nvSpPr>
      <dsp:spPr>
        <a:xfrm>
          <a:off x="6345994" y="197401"/>
          <a:ext cx="529716" cy="529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ABD98-3EF2-463E-A34A-ACE80C722672}">
      <dsp:nvSpPr>
        <dsp:cNvPr id="0" name=""/>
        <dsp:cNvSpPr/>
      </dsp:nvSpPr>
      <dsp:spPr>
        <a:xfrm>
          <a:off x="5854114" y="1066801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Leverages All Peoples’ Desire to be Engaged</a:t>
          </a:r>
        </a:p>
      </dsp:txBody>
      <dsp:txXfrm>
        <a:off x="5854114" y="1066801"/>
        <a:ext cx="1513476" cy="775656"/>
      </dsp:txXfrm>
    </dsp:sp>
    <dsp:sp modelId="{5E874645-2A2F-4BF6-A488-96D980B45404}">
      <dsp:nvSpPr>
        <dsp:cNvPr id="0" name=""/>
        <dsp:cNvSpPr/>
      </dsp:nvSpPr>
      <dsp:spPr>
        <a:xfrm>
          <a:off x="814237" y="2365456"/>
          <a:ext cx="923220" cy="92322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A30D2-7356-40C5-A90D-D179C0F6ABE2}">
      <dsp:nvSpPr>
        <dsp:cNvPr id="0" name=""/>
        <dsp:cNvSpPr/>
      </dsp:nvSpPr>
      <dsp:spPr>
        <a:xfrm>
          <a:off x="1010989" y="2562208"/>
          <a:ext cx="529716" cy="529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12674-DCFE-40A9-BDAD-2B12E2AC84AD}">
      <dsp:nvSpPr>
        <dsp:cNvPr id="0" name=""/>
        <dsp:cNvSpPr/>
      </dsp:nvSpPr>
      <dsp:spPr>
        <a:xfrm>
          <a:off x="519109" y="3576237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Drives Higher Performance and Better Business Outcomes</a:t>
          </a:r>
        </a:p>
      </dsp:txBody>
      <dsp:txXfrm>
        <a:off x="519109" y="3576237"/>
        <a:ext cx="1513476" cy="775656"/>
      </dsp:txXfrm>
    </dsp:sp>
    <dsp:sp modelId="{EC1B15F9-093B-46B0-B0DD-841F87AA31F2}">
      <dsp:nvSpPr>
        <dsp:cNvPr id="0" name=""/>
        <dsp:cNvSpPr/>
      </dsp:nvSpPr>
      <dsp:spPr>
        <a:xfrm>
          <a:off x="2592572" y="2365456"/>
          <a:ext cx="923220" cy="92322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CF833-E5D5-4A52-B35A-3481DB17F45E}">
      <dsp:nvSpPr>
        <dsp:cNvPr id="0" name=""/>
        <dsp:cNvSpPr/>
      </dsp:nvSpPr>
      <dsp:spPr>
        <a:xfrm>
          <a:off x="2789324" y="2562208"/>
          <a:ext cx="529716" cy="5297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9978B-090C-40DB-807F-7D4FF0B18759}">
      <dsp:nvSpPr>
        <dsp:cNvPr id="0" name=""/>
        <dsp:cNvSpPr/>
      </dsp:nvSpPr>
      <dsp:spPr>
        <a:xfrm>
          <a:off x="2297444" y="3576237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Must Tap Emotions to Secure the Deep Commitment Required of Employees, Customers, Partners, Suppliers and Others</a:t>
          </a:r>
        </a:p>
      </dsp:txBody>
      <dsp:txXfrm>
        <a:off x="2297444" y="3576237"/>
        <a:ext cx="1513476" cy="775656"/>
      </dsp:txXfrm>
    </dsp:sp>
    <dsp:sp modelId="{1156F3E0-61D0-4345-9688-AACBCE9244AD}">
      <dsp:nvSpPr>
        <dsp:cNvPr id="0" name=""/>
        <dsp:cNvSpPr/>
      </dsp:nvSpPr>
      <dsp:spPr>
        <a:xfrm>
          <a:off x="4370907" y="2365456"/>
          <a:ext cx="923220" cy="92322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17E14-E237-412F-9F97-6D5B6826BA80}">
      <dsp:nvSpPr>
        <dsp:cNvPr id="0" name=""/>
        <dsp:cNvSpPr/>
      </dsp:nvSpPr>
      <dsp:spPr>
        <a:xfrm>
          <a:off x="4567659" y="2562208"/>
          <a:ext cx="529716" cy="52971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13B10-D024-44B8-BC31-418199B264E4}">
      <dsp:nvSpPr>
        <dsp:cNvPr id="0" name=""/>
        <dsp:cNvSpPr/>
      </dsp:nvSpPr>
      <dsp:spPr>
        <a:xfrm>
          <a:off x="4075779" y="3576237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Is Driven by Appreciation – Incentives and Recognition</a:t>
          </a:r>
          <a:endParaRPr lang="en-US" sz="1100" kern="1200" dirty="0"/>
        </a:p>
      </dsp:txBody>
      <dsp:txXfrm>
        <a:off x="4075779" y="3576237"/>
        <a:ext cx="1513476" cy="775656"/>
      </dsp:txXfrm>
    </dsp:sp>
    <dsp:sp modelId="{6C1F0350-C1A0-4430-8246-FB3EB83892A1}">
      <dsp:nvSpPr>
        <dsp:cNvPr id="0" name=""/>
        <dsp:cNvSpPr/>
      </dsp:nvSpPr>
      <dsp:spPr>
        <a:xfrm>
          <a:off x="6149242" y="2365456"/>
          <a:ext cx="923220" cy="92322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7E504-B989-49F6-B8B8-D089ADA39973}">
      <dsp:nvSpPr>
        <dsp:cNvPr id="0" name=""/>
        <dsp:cNvSpPr/>
      </dsp:nvSpPr>
      <dsp:spPr>
        <a:xfrm>
          <a:off x="6345994" y="2562208"/>
          <a:ext cx="529716" cy="529716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4402C-E0C6-4144-A01A-A3A213A52DFC}">
      <dsp:nvSpPr>
        <dsp:cNvPr id="0" name=""/>
        <dsp:cNvSpPr/>
      </dsp:nvSpPr>
      <dsp:spPr>
        <a:xfrm>
          <a:off x="5854114" y="3576237"/>
          <a:ext cx="1513476" cy="7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Is Sustained Through Measurement and Continuous Improvement</a:t>
          </a:r>
        </a:p>
      </dsp:txBody>
      <dsp:txXfrm>
        <a:off x="5854114" y="3576237"/>
        <a:ext cx="1513476" cy="775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C6CA9-BD92-43D7-86F1-96091AF04DFC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3CCC1-B780-4F6C-B098-B320BD9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39" tIns="45420" rIns="90839" bIns="45420"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39" tIns="45420" rIns="90839" bIns="4542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F8579CB-B306-B648-BABC-9707BE77ADB7}" type="slidenum">
              <a:rPr lang="en-US" sz="1200">
                <a:latin typeface="Calibri" charset="0"/>
              </a:rPr>
              <a:pPr algn="r"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1470" y="281685"/>
            <a:ext cx="9989058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8.png"/><Relationship Id="rId7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40.png"/><Relationship Id="rId10" Type="http://schemas.openxmlformats.org/officeDocument/2006/relationships/image" Target="../media/image26.png"/><Relationship Id="rId4" Type="http://schemas.openxmlformats.org/officeDocument/2006/relationships/image" Target="../media/image39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26.png"/><Relationship Id="rId5" Type="http://schemas.openxmlformats.org/officeDocument/2006/relationships/image" Target="../media/image45.png"/><Relationship Id="rId10" Type="http://schemas.openxmlformats.org/officeDocument/2006/relationships/image" Target="../media/image25.png"/><Relationship Id="rId4" Type="http://schemas.openxmlformats.org/officeDocument/2006/relationships/image" Target="../media/image44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-18051"/>
            <a:ext cx="12191999" cy="6857996"/>
            <a:chOff x="1" y="-551447"/>
            <a:chExt cx="12191999" cy="6857996"/>
          </a:xfrm>
        </p:grpSpPr>
        <p:sp>
          <p:nvSpPr>
            <p:cNvPr id="3" name="object 3"/>
            <p:cNvSpPr/>
            <p:nvPr/>
          </p:nvSpPr>
          <p:spPr>
            <a:xfrm>
              <a:off x="1" y="-551447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n-US" dirty="0"/>
                <a:t> </a:t>
              </a:r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337566" y="322325"/>
              <a:ext cx="4333240" cy="5896610"/>
            </a:xfrm>
            <a:custGeom>
              <a:avLst/>
              <a:gdLst/>
              <a:ahLst/>
              <a:cxnLst/>
              <a:rect l="l" t="t" r="r" b="b"/>
              <a:pathLst>
                <a:path w="4333240" h="5896610">
                  <a:moveTo>
                    <a:pt x="4332732" y="0"/>
                  </a:moveTo>
                  <a:lnTo>
                    <a:pt x="0" y="0"/>
                  </a:lnTo>
                  <a:lnTo>
                    <a:pt x="0" y="5896356"/>
                  </a:lnTo>
                  <a:lnTo>
                    <a:pt x="4332732" y="5896356"/>
                  </a:lnTo>
                  <a:lnTo>
                    <a:pt x="43327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r>
                <a:rPr lang="en-US" dirty="0"/>
                <a:t>   </a:t>
              </a:r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74066" y="258825"/>
              <a:ext cx="4460240" cy="6023610"/>
            </a:xfrm>
            <a:custGeom>
              <a:avLst/>
              <a:gdLst/>
              <a:ahLst/>
              <a:cxnLst/>
              <a:rect l="l" t="t" r="r" b="b"/>
              <a:pathLst>
                <a:path w="4460240" h="6023610">
                  <a:moveTo>
                    <a:pt x="4396232" y="0"/>
                  </a:moveTo>
                  <a:lnTo>
                    <a:pt x="63500" y="0"/>
                  </a:lnTo>
                  <a:lnTo>
                    <a:pt x="38785" y="4992"/>
                  </a:lnTo>
                  <a:lnTo>
                    <a:pt x="18600" y="18605"/>
                  </a:lnTo>
                  <a:lnTo>
                    <a:pt x="4990" y="38790"/>
                  </a:lnTo>
                  <a:lnTo>
                    <a:pt x="0" y="63500"/>
                  </a:lnTo>
                  <a:lnTo>
                    <a:pt x="0" y="5959856"/>
                  </a:lnTo>
                  <a:lnTo>
                    <a:pt x="4990" y="5984570"/>
                  </a:lnTo>
                  <a:lnTo>
                    <a:pt x="18600" y="6004755"/>
                  </a:lnTo>
                  <a:lnTo>
                    <a:pt x="38785" y="6018365"/>
                  </a:lnTo>
                  <a:lnTo>
                    <a:pt x="63500" y="6023356"/>
                  </a:lnTo>
                  <a:lnTo>
                    <a:pt x="4396232" y="6023356"/>
                  </a:lnTo>
                  <a:lnTo>
                    <a:pt x="4420941" y="6018365"/>
                  </a:lnTo>
                  <a:lnTo>
                    <a:pt x="4441126" y="6004755"/>
                  </a:lnTo>
                  <a:lnTo>
                    <a:pt x="4445712" y="5997956"/>
                  </a:lnTo>
                  <a:lnTo>
                    <a:pt x="63500" y="5997956"/>
                  </a:lnTo>
                  <a:lnTo>
                    <a:pt x="48668" y="5994962"/>
                  </a:lnTo>
                  <a:lnTo>
                    <a:pt x="36558" y="5986797"/>
                  </a:lnTo>
                  <a:lnTo>
                    <a:pt x="28393" y="5974687"/>
                  </a:lnTo>
                  <a:lnTo>
                    <a:pt x="25400" y="5959856"/>
                  </a:lnTo>
                  <a:lnTo>
                    <a:pt x="25400" y="63500"/>
                  </a:lnTo>
                  <a:lnTo>
                    <a:pt x="28393" y="48652"/>
                  </a:lnTo>
                  <a:lnTo>
                    <a:pt x="36558" y="36544"/>
                  </a:lnTo>
                  <a:lnTo>
                    <a:pt x="48668" y="28388"/>
                  </a:lnTo>
                  <a:lnTo>
                    <a:pt x="63500" y="25400"/>
                  </a:lnTo>
                  <a:lnTo>
                    <a:pt x="4445708" y="25400"/>
                  </a:lnTo>
                  <a:lnTo>
                    <a:pt x="4441126" y="18605"/>
                  </a:lnTo>
                  <a:lnTo>
                    <a:pt x="4420941" y="4992"/>
                  </a:lnTo>
                  <a:lnTo>
                    <a:pt x="4396232" y="0"/>
                  </a:lnTo>
                  <a:close/>
                </a:path>
                <a:path w="4460240" h="6023610">
                  <a:moveTo>
                    <a:pt x="4445708" y="25400"/>
                  </a:moveTo>
                  <a:lnTo>
                    <a:pt x="4396232" y="25400"/>
                  </a:lnTo>
                  <a:lnTo>
                    <a:pt x="4411079" y="28388"/>
                  </a:lnTo>
                  <a:lnTo>
                    <a:pt x="4423187" y="36544"/>
                  </a:lnTo>
                  <a:lnTo>
                    <a:pt x="4431343" y="48652"/>
                  </a:lnTo>
                  <a:lnTo>
                    <a:pt x="4434332" y="63500"/>
                  </a:lnTo>
                  <a:lnTo>
                    <a:pt x="4434332" y="5959856"/>
                  </a:lnTo>
                  <a:lnTo>
                    <a:pt x="4431343" y="5974687"/>
                  </a:lnTo>
                  <a:lnTo>
                    <a:pt x="4423187" y="5986797"/>
                  </a:lnTo>
                  <a:lnTo>
                    <a:pt x="4411079" y="5994962"/>
                  </a:lnTo>
                  <a:lnTo>
                    <a:pt x="4396232" y="5997956"/>
                  </a:lnTo>
                  <a:lnTo>
                    <a:pt x="4445712" y="5997956"/>
                  </a:lnTo>
                  <a:lnTo>
                    <a:pt x="4454739" y="5984570"/>
                  </a:lnTo>
                  <a:lnTo>
                    <a:pt x="4459732" y="5959856"/>
                  </a:lnTo>
                  <a:lnTo>
                    <a:pt x="4459732" y="63500"/>
                  </a:lnTo>
                  <a:lnTo>
                    <a:pt x="4454739" y="38790"/>
                  </a:lnTo>
                  <a:lnTo>
                    <a:pt x="4445708" y="25400"/>
                  </a:lnTo>
                  <a:close/>
                </a:path>
                <a:path w="4460240" h="6023610">
                  <a:moveTo>
                    <a:pt x="4403217" y="50800"/>
                  </a:moveTo>
                  <a:lnTo>
                    <a:pt x="56489" y="50800"/>
                  </a:lnTo>
                  <a:lnTo>
                    <a:pt x="50800" y="56515"/>
                  </a:lnTo>
                  <a:lnTo>
                    <a:pt x="50800" y="5966866"/>
                  </a:lnTo>
                  <a:lnTo>
                    <a:pt x="56489" y="5972556"/>
                  </a:lnTo>
                  <a:lnTo>
                    <a:pt x="4403217" y="5972556"/>
                  </a:lnTo>
                  <a:lnTo>
                    <a:pt x="4408932" y="5966866"/>
                  </a:lnTo>
                  <a:lnTo>
                    <a:pt x="4408932" y="5896356"/>
                  </a:lnTo>
                  <a:lnTo>
                    <a:pt x="127000" y="5896356"/>
                  </a:lnTo>
                  <a:lnTo>
                    <a:pt x="127000" y="127000"/>
                  </a:lnTo>
                  <a:lnTo>
                    <a:pt x="4408932" y="127000"/>
                  </a:lnTo>
                  <a:lnTo>
                    <a:pt x="4408932" y="56515"/>
                  </a:lnTo>
                  <a:lnTo>
                    <a:pt x="4403217" y="50800"/>
                  </a:lnTo>
                  <a:close/>
                </a:path>
                <a:path w="4460240" h="6023610">
                  <a:moveTo>
                    <a:pt x="4408932" y="127000"/>
                  </a:moveTo>
                  <a:lnTo>
                    <a:pt x="4332732" y="127000"/>
                  </a:lnTo>
                  <a:lnTo>
                    <a:pt x="4332732" y="5896356"/>
                  </a:lnTo>
                  <a:lnTo>
                    <a:pt x="4408932" y="5896356"/>
                  </a:lnTo>
                  <a:lnTo>
                    <a:pt x="4408932" y="12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3709" y="979373"/>
            <a:ext cx="3212465" cy="16046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i="1" spc="-5" dirty="0">
                <a:latin typeface="Calibri"/>
                <a:cs typeface="Calibri"/>
              </a:rPr>
              <a:t>Class </a:t>
            </a:r>
            <a:r>
              <a:rPr sz="2800" i="1" dirty="0">
                <a:latin typeface="Calibri"/>
                <a:cs typeface="Calibri"/>
              </a:rPr>
              <a:t>2</a:t>
            </a:r>
            <a:r>
              <a:rPr sz="2800" dirty="0"/>
              <a:t>: </a:t>
            </a:r>
            <a:r>
              <a:rPr sz="2800" spc="-15" dirty="0"/>
              <a:t>Customer </a:t>
            </a:r>
            <a:r>
              <a:rPr sz="2800" spc="-5" dirty="0"/>
              <a:t>and  </a:t>
            </a:r>
            <a:r>
              <a:rPr sz="2800" spc="-10" dirty="0"/>
              <a:t>Distribution </a:t>
            </a:r>
            <a:r>
              <a:rPr sz="2800" spc="-15" dirty="0"/>
              <a:t>Partner  Engagement </a:t>
            </a:r>
            <a:r>
              <a:rPr sz="2800" spc="-5" dirty="0"/>
              <a:t>and the  </a:t>
            </a:r>
            <a:r>
              <a:rPr sz="2800" spc="-10" dirty="0"/>
              <a:t>Link </a:t>
            </a:r>
            <a:r>
              <a:rPr sz="2800" spc="-20" dirty="0"/>
              <a:t>to</a:t>
            </a:r>
            <a:r>
              <a:rPr sz="2800" dirty="0"/>
              <a:t> </a:t>
            </a:r>
            <a:r>
              <a:rPr sz="2800" spc="-10" dirty="0"/>
              <a:t>Employees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580" y="2933292"/>
            <a:ext cx="3489960" cy="15627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0"/>
              </a:spcBef>
              <a:buClr>
                <a:srgbClr val="D3A253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Key</a:t>
            </a:r>
            <a:r>
              <a:rPr sz="2400" spc="-5" dirty="0">
                <a:latin typeface="Calibri"/>
                <a:cs typeface="Calibri"/>
              </a:rPr>
              <a:t> issues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lr>
                <a:srgbClr val="D3A253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Audience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attributes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615"/>
              </a:spcBef>
              <a:buClr>
                <a:srgbClr val="D3A253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-pe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ormance  </a:t>
            </a:r>
            <a:r>
              <a:rPr sz="2400" spc="-10" dirty="0">
                <a:latin typeface="Calibri"/>
                <a:cs typeface="Calibri"/>
              </a:rPr>
              <a:t>connection.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398" y="705688"/>
            <a:ext cx="100298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25875" algn="l"/>
              </a:tabLst>
            </a:pPr>
            <a:r>
              <a:rPr sz="4800" b="1" spc="-20" dirty="0">
                <a:latin typeface="Calibri"/>
                <a:cs typeface="Calibri"/>
              </a:rPr>
              <a:t>Requirements	</a:t>
            </a:r>
            <a:r>
              <a:rPr sz="4800" b="1" spc="-25" dirty="0">
                <a:latin typeface="Calibri"/>
                <a:cs typeface="Calibri"/>
              </a:rPr>
              <a:t>for </a:t>
            </a:r>
            <a:r>
              <a:rPr sz="4800" b="1" spc="-5" dirty="0">
                <a:latin typeface="Calibri"/>
                <a:cs typeface="Calibri"/>
              </a:rPr>
              <a:t>Channel</a:t>
            </a:r>
            <a:r>
              <a:rPr sz="4800" b="1" spc="-40" dirty="0">
                <a:latin typeface="Calibri"/>
                <a:cs typeface="Calibri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Engagement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53817" y="1819910"/>
            <a:ext cx="7461884" cy="924560"/>
            <a:chOff x="2353817" y="1819910"/>
            <a:chExt cx="7461884" cy="924560"/>
          </a:xfrm>
        </p:grpSpPr>
        <p:sp>
          <p:nvSpPr>
            <p:cNvPr id="4" name="object 4"/>
            <p:cNvSpPr/>
            <p:nvPr/>
          </p:nvSpPr>
          <p:spPr>
            <a:xfrm>
              <a:off x="2821685" y="1832610"/>
              <a:ext cx="6993890" cy="889000"/>
            </a:xfrm>
            <a:custGeom>
              <a:avLst/>
              <a:gdLst/>
              <a:ahLst/>
              <a:cxnLst/>
              <a:rect l="l" t="t" r="r" b="b"/>
              <a:pathLst>
                <a:path w="6993890" h="889000">
                  <a:moveTo>
                    <a:pt x="6993636" y="0"/>
                  </a:moveTo>
                  <a:lnTo>
                    <a:pt x="444246" y="0"/>
                  </a:lnTo>
                  <a:lnTo>
                    <a:pt x="0" y="444245"/>
                  </a:lnTo>
                  <a:lnTo>
                    <a:pt x="444246" y="888491"/>
                  </a:lnTo>
                  <a:lnTo>
                    <a:pt x="6993636" y="888491"/>
                  </a:lnTo>
                  <a:lnTo>
                    <a:pt x="699363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53817" y="1819910"/>
              <a:ext cx="925576" cy="9240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53817" y="2963417"/>
            <a:ext cx="7461884" cy="923925"/>
            <a:chOff x="2353817" y="2963417"/>
            <a:chExt cx="7461884" cy="923925"/>
          </a:xfrm>
        </p:grpSpPr>
        <p:sp>
          <p:nvSpPr>
            <p:cNvPr id="7" name="object 7"/>
            <p:cNvSpPr/>
            <p:nvPr/>
          </p:nvSpPr>
          <p:spPr>
            <a:xfrm>
              <a:off x="2821685" y="2986277"/>
              <a:ext cx="6993890" cy="887094"/>
            </a:xfrm>
            <a:custGeom>
              <a:avLst/>
              <a:gdLst/>
              <a:ahLst/>
              <a:cxnLst/>
              <a:rect l="l" t="t" r="r" b="b"/>
              <a:pathLst>
                <a:path w="6993890" h="887095">
                  <a:moveTo>
                    <a:pt x="6993636" y="0"/>
                  </a:moveTo>
                  <a:lnTo>
                    <a:pt x="443484" y="0"/>
                  </a:lnTo>
                  <a:lnTo>
                    <a:pt x="0" y="443484"/>
                  </a:lnTo>
                  <a:lnTo>
                    <a:pt x="443484" y="886968"/>
                  </a:lnTo>
                  <a:lnTo>
                    <a:pt x="6993636" y="886968"/>
                  </a:lnTo>
                  <a:lnTo>
                    <a:pt x="699363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53817" y="2963417"/>
              <a:ext cx="925576" cy="923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353817" y="4075938"/>
            <a:ext cx="7461884" cy="962660"/>
            <a:chOff x="2353817" y="4075938"/>
            <a:chExt cx="7461884" cy="962660"/>
          </a:xfrm>
        </p:grpSpPr>
        <p:sp>
          <p:nvSpPr>
            <p:cNvPr id="10" name="object 10"/>
            <p:cNvSpPr/>
            <p:nvPr/>
          </p:nvSpPr>
          <p:spPr>
            <a:xfrm>
              <a:off x="2821685" y="4138422"/>
              <a:ext cx="6993890" cy="887094"/>
            </a:xfrm>
            <a:custGeom>
              <a:avLst/>
              <a:gdLst/>
              <a:ahLst/>
              <a:cxnLst/>
              <a:rect l="l" t="t" r="r" b="b"/>
              <a:pathLst>
                <a:path w="6993890" h="887095">
                  <a:moveTo>
                    <a:pt x="6993636" y="0"/>
                  </a:moveTo>
                  <a:lnTo>
                    <a:pt x="443484" y="0"/>
                  </a:lnTo>
                  <a:lnTo>
                    <a:pt x="0" y="443483"/>
                  </a:lnTo>
                  <a:lnTo>
                    <a:pt x="443484" y="886967"/>
                  </a:lnTo>
                  <a:lnTo>
                    <a:pt x="6993636" y="886967"/>
                  </a:lnTo>
                  <a:lnTo>
                    <a:pt x="6993636" y="0"/>
                  </a:lnTo>
                  <a:close/>
                </a:path>
              </a:pathLst>
            </a:custGeom>
            <a:solidFill>
              <a:srgbClr val="4F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3817" y="4075938"/>
              <a:ext cx="925576" cy="9621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821685" y="5290565"/>
            <a:ext cx="6993890" cy="889000"/>
          </a:xfrm>
          <a:custGeom>
            <a:avLst/>
            <a:gdLst/>
            <a:ahLst/>
            <a:cxnLst/>
            <a:rect l="l" t="t" r="r" b="b"/>
            <a:pathLst>
              <a:path w="6993890" h="889000">
                <a:moveTo>
                  <a:pt x="6993636" y="0"/>
                </a:moveTo>
                <a:lnTo>
                  <a:pt x="444246" y="0"/>
                </a:lnTo>
                <a:lnTo>
                  <a:pt x="0" y="444246"/>
                </a:lnTo>
                <a:lnTo>
                  <a:pt x="444246" y="888492"/>
                </a:lnTo>
                <a:lnTo>
                  <a:pt x="6993636" y="888492"/>
                </a:lnTo>
                <a:lnTo>
                  <a:pt x="6993636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47234" y="1889201"/>
            <a:ext cx="2864485" cy="4109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100" spc="-10" dirty="0">
                <a:solidFill>
                  <a:srgbClr val="FFFFFF"/>
                </a:solidFill>
                <a:latin typeface="Calibri"/>
                <a:cs typeface="Calibri"/>
              </a:rPr>
              <a:t>Recruitment</a:t>
            </a:r>
            <a:endParaRPr sz="4100">
              <a:latin typeface="Calibri"/>
              <a:cs typeface="Calibri"/>
            </a:endParaRPr>
          </a:p>
          <a:p>
            <a:pPr marL="12700" marR="5080" indent="-3175" algn="ctr">
              <a:lnSpc>
                <a:spcPct val="184500"/>
              </a:lnSpc>
            </a:pPr>
            <a:r>
              <a:rPr sz="4100" spc="-10" dirty="0">
                <a:solidFill>
                  <a:srgbClr val="FFFFFF"/>
                </a:solidFill>
                <a:latin typeface="Calibri"/>
                <a:cs typeface="Calibri"/>
              </a:rPr>
              <a:t>Enablement  </a:t>
            </a:r>
            <a:r>
              <a:rPr sz="4100" dirty="0">
                <a:solidFill>
                  <a:srgbClr val="FFFFFF"/>
                </a:solidFill>
                <a:latin typeface="Calibri"/>
                <a:cs typeface="Calibri"/>
              </a:rPr>
              <a:t>Mana</a:t>
            </a:r>
            <a:r>
              <a:rPr sz="4100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1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41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1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100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4100" spc="-35" dirty="0">
                <a:solidFill>
                  <a:srgbClr val="FFFFFF"/>
                </a:solidFill>
                <a:latin typeface="Calibri"/>
                <a:cs typeface="Calibri"/>
              </a:rPr>
              <a:t>Reward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53817" y="1820417"/>
            <a:ext cx="923925" cy="923925"/>
          </a:xfrm>
          <a:custGeom>
            <a:avLst/>
            <a:gdLst/>
            <a:ahLst/>
            <a:cxnLst/>
            <a:rect l="l" t="t" r="r" b="b"/>
            <a:pathLst>
              <a:path w="923925" h="923925">
                <a:moveTo>
                  <a:pt x="0" y="461772"/>
                </a:moveTo>
                <a:lnTo>
                  <a:pt x="2384" y="414560"/>
                </a:lnTo>
                <a:lnTo>
                  <a:pt x="9382" y="368712"/>
                </a:lnTo>
                <a:lnTo>
                  <a:pt x="20761" y="324460"/>
                </a:lnTo>
                <a:lnTo>
                  <a:pt x="36290" y="282035"/>
                </a:lnTo>
                <a:lnTo>
                  <a:pt x="55736" y="241670"/>
                </a:lnTo>
                <a:lnTo>
                  <a:pt x="78866" y="203596"/>
                </a:lnTo>
                <a:lnTo>
                  <a:pt x="105450" y="168047"/>
                </a:lnTo>
                <a:lnTo>
                  <a:pt x="135254" y="135254"/>
                </a:lnTo>
                <a:lnTo>
                  <a:pt x="168047" y="105450"/>
                </a:lnTo>
                <a:lnTo>
                  <a:pt x="203596" y="78866"/>
                </a:lnTo>
                <a:lnTo>
                  <a:pt x="241670" y="55736"/>
                </a:lnTo>
                <a:lnTo>
                  <a:pt x="282035" y="36290"/>
                </a:lnTo>
                <a:lnTo>
                  <a:pt x="324460" y="20761"/>
                </a:lnTo>
                <a:lnTo>
                  <a:pt x="368712" y="9382"/>
                </a:lnTo>
                <a:lnTo>
                  <a:pt x="414560" y="2384"/>
                </a:lnTo>
                <a:lnTo>
                  <a:pt x="461771" y="0"/>
                </a:lnTo>
                <a:lnTo>
                  <a:pt x="508983" y="2384"/>
                </a:lnTo>
                <a:lnTo>
                  <a:pt x="554831" y="9382"/>
                </a:lnTo>
                <a:lnTo>
                  <a:pt x="599083" y="20761"/>
                </a:lnTo>
                <a:lnTo>
                  <a:pt x="641508" y="36290"/>
                </a:lnTo>
                <a:lnTo>
                  <a:pt x="681873" y="55736"/>
                </a:lnTo>
                <a:lnTo>
                  <a:pt x="719947" y="78866"/>
                </a:lnTo>
                <a:lnTo>
                  <a:pt x="755496" y="105450"/>
                </a:lnTo>
                <a:lnTo>
                  <a:pt x="788289" y="135254"/>
                </a:lnTo>
                <a:lnTo>
                  <a:pt x="818093" y="168047"/>
                </a:lnTo>
                <a:lnTo>
                  <a:pt x="844677" y="203596"/>
                </a:lnTo>
                <a:lnTo>
                  <a:pt x="867807" y="241670"/>
                </a:lnTo>
                <a:lnTo>
                  <a:pt x="887253" y="282035"/>
                </a:lnTo>
                <a:lnTo>
                  <a:pt x="902782" y="324460"/>
                </a:lnTo>
                <a:lnTo>
                  <a:pt x="914161" y="368712"/>
                </a:lnTo>
                <a:lnTo>
                  <a:pt x="921159" y="414560"/>
                </a:lnTo>
                <a:lnTo>
                  <a:pt x="923544" y="461772"/>
                </a:lnTo>
                <a:lnTo>
                  <a:pt x="921159" y="508983"/>
                </a:lnTo>
                <a:lnTo>
                  <a:pt x="914161" y="554831"/>
                </a:lnTo>
                <a:lnTo>
                  <a:pt x="902782" y="599083"/>
                </a:lnTo>
                <a:lnTo>
                  <a:pt x="887253" y="641508"/>
                </a:lnTo>
                <a:lnTo>
                  <a:pt x="867807" y="681873"/>
                </a:lnTo>
                <a:lnTo>
                  <a:pt x="844676" y="719947"/>
                </a:lnTo>
                <a:lnTo>
                  <a:pt x="818093" y="755496"/>
                </a:lnTo>
                <a:lnTo>
                  <a:pt x="788288" y="788289"/>
                </a:lnTo>
                <a:lnTo>
                  <a:pt x="755496" y="818093"/>
                </a:lnTo>
                <a:lnTo>
                  <a:pt x="719947" y="844677"/>
                </a:lnTo>
                <a:lnTo>
                  <a:pt x="681873" y="867807"/>
                </a:lnTo>
                <a:lnTo>
                  <a:pt x="641508" y="887253"/>
                </a:lnTo>
                <a:lnTo>
                  <a:pt x="599083" y="902782"/>
                </a:lnTo>
                <a:lnTo>
                  <a:pt x="554831" y="914161"/>
                </a:lnTo>
                <a:lnTo>
                  <a:pt x="508983" y="921159"/>
                </a:lnTo>
                <a:lnTo>
                  <a:pt x="461771" y="923544"/>
                </a:lnTo>
                <a:lnTo>
                  <a:pt x="414560" y="921159"/>
                </a:lnTo>
                <a:lnTo>
                  <a:pt x="368712" y="914161"/>
                </a:lnTo>
                <a:lnTo>
                  <a:pt x="324460" y="902782"/>
                </a:lnTo>
                <a:lnTo>
                  <a:pt x="282035" y="887253"/>
                </a:lnTo>
                <a:lnTo>
                  <a:pt x="241670" y="867807"/>
                </a:lnTo>
                <a:lnTo>
                  <a:pt x="203596" y="844677"/>
                </a:lnTo>
                <a:lnTo>
                  <a:pt x="168047" y="818093"/>
                </a:lnTo>
                <a:lnTo>
                  <a:pt x="135255" y="788289"/>
                </a:lnTo>
                <a:lnTo>
                  <a:pt x="105450" y="755496"/>
                </a:lnTo>
                <a:lnTo>
                  <a:pt x="78867" y="719947"/>
                </a:lnTo>
                <a:lnTo>
                  <a:pt x="55736" y="681873"/>
                </a:lnTo>
                <a:lnTo>
                  <a:pt x="36290" y="641508"/>
                </a:lnTo>
                <a:lnTo>
                  <a:pt x="20761" y="599083"/>
                </a:lnTo>
                <a:lnTo>
                  <a:pt x="9382" y="554831"/>
                </a:lnTo>
                <a:lnTo>
                  <a:pt x="2384" y="508983"/>
                </a:lnTo>
                <a:lnTo>
                  <a:pt x="0" y="46177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53817" y="2963417"/>
            <a:ext cx="923925" cy="923925"/>
          </a:xfrm>
          <a:custGeom>
            <a:avLst/>
            <a:gdLst/>
            <a:ahLst/>
            <a:cxnLst/>
            <a:rect l="l" t="t" r="r" b="b"/>
            <a:pathLst>
              <a:path w="923925" h="923925">
                <a:moveTo>
                  <a:pt x="0" y="461772"/>
                </a:moveTo>
                <a:lnTo>
                  <a:pt x="2384" y="414560"/>
                </a:lnTo>
                <a:lnTo>
                  <a:pt x="9382" y="368712"/>
                </a:lnTo>
                <a:lnTo>
                  <a:pt x="20761" y="324460"/>
                </a:lnTo>
                <a:lnTo>
                  <a:pt x="36290" y="282035"/>
                </a:lnTo>
                <a:lnTo>
                  <a:pt x="55736" y="241670"/>
                </a:lnTo>
                <a:lnTo>
                  <a:pt x="78866" y="203596"/>
                </a:lnTo>
                <a:lnTo>
                  <a:pt x="105450" y="168047"/>
                </a:lnTo>
                <a:lnTo>
                  <a:pt x="135254" y="135254"/>
                </a:lnTo>
                <a:lnTo>
                  <a:pt x="168047" y="105450"/>
                </a:lnTo>
                <a:lnTo>
                  <a:pt x="203596" y="78866"/>
                </a:lnTo>
                <a:lnTo>
                  <a:pt x="241670" y="55736"/>
                </a:lnTo>
                <a:lnTo>
                  <a:pt x="282035" y="36290"/>
                </a:lnTo>
                <a:lnTo>
                  <a:pt x="324460" y="20761"/>
                </a:lnTo>
                <a:lnTo>
                  <a:pt x="368712" y="9382"/>
                </a:lnTo>
                <a:lnTo>
                  <a:pt x="414560" y="2384"/>
                </a:lnTo>
                <a:lnTo>
                  <a:pt x="461771" y="0"/>
                </a:lnTo>
                <a:lnTo>
                  <a:pt x="508983" y="2384"/>
                </a:lnTo>
                <a:lnTo>
                  <a:pt x="554831" y="9382"/>
                </a:lnTo>
                <a:lnTo>
                  <a:pt x="599083" y="20761"/>
                </a:lnTo>
                <a:lnTo>
                  <a:pt x="641508" y="36290"/>
                </a:lnTo>
                <a:lnTo>
                  <a:pt x="681873" y="55736"/>
                </a:lnTo>
                <a:lnTo>
                  <a:pt x="719947" y="78866"/>
                </a:lnTo>
                <a:lnTo>
                  <a:pt x="755496" y="105450"/>
                </a:lnTo>
                <a:lnTo>
                  <a:pt x="788289" y="135254"/>
                </a:lnTo>
                <a:lnTo>
                  <a:pt x="818093" y="168047"/>
                </a:lnTo>
                <a:lnTo>
                  <a:pt x="844677" y="203596"/>
                </a:lnTo>
                <a:lnTo>
                  <a:pt x="867807" y="241670"/>
                </a:lnTo>
                <a:lnTo>
                  <a:pt x="887253" y="282035"/>
                </a:lnTo>
                <a:lnTo>
                  <a:pt x="902782" y="324460"/>
                </a:lnTo>
                <a:lnTo>
                  <a:pt x="914161" y="368712"/>
                </a:lnTo>
                <a:lnTo>
                  <a:pt x="921159" y="414560"/>
                </a:lnTo>
                <a:lnTo>
                  <a:pt x="923544" y="461772"/>
                </a:lnTo>
                <a:lnTo>
                  <a:pt x="921159" y="508983"/>
                </a:lnTo>
                <a:lnTo>
                  <a:pt x="914161" y="554831"/>
                </a:lnTo>
                <a:lnTo>
                  <a:pt x="902782" y="599083"/>
                </a:lnTo>
                <a:lnTo>
                  <a:pt x="887253" y="641508"/>
                </a:lnTo>
                <a:lnTo>
                  <a:pt x="867807" y="681873"/>
                </a:lnTo>
                <a:lnTo>
                  <a:pt x="844676" y="719947"/>
                </a:lnTo>
                <a:lnTo>
                  <a:pt x="818093" y="755496"/>
                </a:lnTo>
                <a:lnTo>
                  <a:pt x="788288" y="788289"/>
                </a:lnTo>
                <a:lnTo>
                  <a:pt x="755496" y="818093"/>
                </a:lnTo>
                <a:lnTo>
                  <a:pt x="719947" y="844677"/>
                </a:lnTo>
                <a:lnTo>
                  <a:pt x="681873" y="867807"/>
                </a:lnTo>
                <a:lnTo>
                  <a:pt x="641508" y="887253"/>
                </a:lnTo>
                <a:lnTo>
                  <a:pt x="599083" y="902782"/>
                </a:lnTo>
                <a:lnTo>
                  <a:pt x="554831" y="914161"/>
                </a:lnTo>
                <a:lnTo>
                  <a:pt x="508983" y="921159"/>
                </a:lnTo>
                <a:lnTo>
                  <a:pt x="461771" y="923544"/>
                </a:lnTo>
                <a:lnTo>
                  <a:pt x="414560" y="921159"/>
                </a:lnTo>
                <a:lnTo>
                  <a:pt x="368712" y="914161"/>
                </a:lnTo>
                <a:lnTo>
                  <a:pt x="324460" y="902782"/>
                </a:lnTo>
                <a:lnTo>
                  <a:pt x="282035" y="887253"/>
                </a:lnTo>
                <a:lnTo>
                  <a:pt x="241670" y="867807"/>
                </a:lnTo>
                <a:lnTo>
                  <a:pt x="203596" y="844677"/>
                </a:lnTo>
                <a:lnTo>
                  <a:pt x="168047" y="818093"/>
                </a:lnTo>
                <a:lnTo>
                  <a:pt x="135255" y="788289"/>
                </a:lnTo>
                <a:lnTo>
                  <a:pt x="105450" y="755496"/>
                </a:lnTo>
                <a:lnTo>
                  <a:pt x="78867" y="719947"/>
                </a:lnTo>
                <a:lnTo>
                  <a:pt x="55736" y="681873"/>
                </a:lnTo>
                <a:lnTo>
                  <a:pt x="36290" y="641508"/>
                </a:lnTo>
                <a:lnTo>
                  <a:pt x="20761" y="599083"/>
                </a:lnTo>
                <a:lnTo>
                  <a:pt x="9382" y="554831"/>
                </a:lnTo>
                <a:lnTo>
                  <a:pt x="2384" y="508983"/>
                </a:lnTo>
                <a:lnTo>
                  <a:pt x="0" y="46177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3817" y="4075938"/>
            <a:ext cx="923925" cy="923925"/>
          </a:xfrm>
          <a:custGeom>
            <a:avLst/>
            <a:gdLst/>
            <a:ahLst/>
            <a:cxnLst/>
            <a:rect l="l" t="t" r="r" b="b"/>
            <a:pathLst>
              <a:path w="923925" h="923925">
                <a:moveTo>
                  <a:pt x="0" y="461772"/>
                </a:moveTo>
                <a:lnTo>
                  <a:pt x="2384" y="414560"/>
                </a:lnTo>
                <a:lnTo>
                  <a:pt x="9382" y="368712"/>
                </a:lnTo>
                <a:lnTo>
                  <a:pt x="20761" y="324460"/>
                </a:lnTo>
                <a:lnTo>
                  <a:pt x="36290" y="282035"/>
                </a:lnTo>
                <a:lnTo>
                  <a:pt x="55736" y="241670"/>
                </a:lnTo>
                <a:lnTo>
                  <a:pt x="78866" y="203596"/>
                </a:lnTo>
                <a:lnTo>
                  <a:pt x="105450" y="168047"/>
                </a:lnTo>
                <a:lnTo>
                  <a:pt x="135254" y="135255"/>
                </a:lnTo>
                <a:lnTo>
                  <a:pt x="168047" y="105450"/>
                </a:lnTo>
                <a:lnTo>
                  <a:pt x="203596" y="78867"/>
                </a:lnTo>
                <a:lnTo>
                  <a:pt x="241670" y="55736"/>
                </a:lnTo>
                <a:lnTo>
                  <a:pt x="282035" y="36290"/>
                </a:lnTo>
                <a:lnTo>
                  <a:pt x="324460" y="20761"/>
                </a:lnTo>
                <a:lnTo>
                  <a:pt x="368712" y="9382"/>
                </a:lnTo>
                <a:lnTo>
                  <a:pt x="414560" y="2384"/>
                </a:lnTo>
                <a:lnTo>
                  <a:pt x="461771" y="0"/>
                </a:lnTo>
                <a:lnTo>
                  <a:pt x="508983" y="2384"/>
                </a:lnTo>
                <a:lnTo>
                  <a:pt x="554831" y="9382"/>
                </a:lnTo>
                <a:lnTo>
                  <a:pt x="599083" y="20761"/>
                </a:lnTo>
                <a:lnTo>
                  <a:pt x="641508" y="36290"/>
                </a:lnTo>
                <a:lnTo>
                  <a:pt x="681873" y="55736"/>
                </a:lnTo>
                <a:lnTo>
                  <a:pt x="719947" y="78866"/>
                </a:lnTo>
                <a:lnTo>
                  <a:pt x="755496" y="105450"/>
                </a:lnTo>
                <a:lnTo>
                  <a:pt x="788289" y="135254"/>
                </a:lnTo>
                <a:lnTo>
                  <a:pt x="818093" y="168047"/>
                </a:lnTo>
                <a:lnTo>
                  <a:pt x="844677" y="203596"/>
                </a:lnTo>
                <a:lnTo>
                  <a:pt x="867807" y="241670"/>
                </a:lnTo>
                <a:lnTo>
                  <a:pt x="887253" y="282035"/>
                </a:lnTo>
                <a:lnTo>
                  <a:pt x="902782" y="324460"/>
                </a:lnTo>
                <a:lnTo>
                  <a:pt x="914161" y="368712"/>
                </a:lnTo>
                <a:lnTo>
                  <a:pt x="921159" y="414560"/>
                </a:lnTo>
                <a:lnTo>
                  <a:pt x="923544" y="461772"/>
                </a:lnTo>
                <a:lnTo>
                  <a:pt x="921159" y="508983"/>
                </a:lnTo>
                <a:lnTo>
                  <a:pt x="914161" y="554831"/>
                </a:lnTo>
                <a:lnTo>
                  <a:pt x="902782" y="599083"/>
                </a:lnTo>
                <a:lnTo>
                  <a:pt x="887253" y="641508"/>
                </a:lnTo>
                <a:lnTo>
                  <a:pt x="867807" y="681873"/>
                </a:lnTo>
                <a:lnTo>
                  <a:pt x="844676" y="719947"/>
                </a:lnTo>
                <a:lnTo>
                  <a:pt x="818093" y="755496"/>
                </a:lnTo>
                <a:lnTo>
                  <a:pt x="788288" y="788288"/>
                </a:lnTo>
                <a:lnTo>
                  <a:pt x="755496" y="818093"/>
                </a:lnTo>
                <a:lnTo>
                  <a:pt x="719947" y="844676"/>
                </a:lnTo>
                <a:lnTo>
                  <a:pt x="681873" y="867807"/>
                </a:lnTo>
                <a:lnTo>
                  <a:pt x="641508" y="887253"/>
                </a:lnTo>
                <a:lnTo>
                  <a:pt x="599083" y="902782"/>
                </a:lnTo>
                <a:lnTo>
                  <a:pt x="554831" y="914161"/>
                </a:lnTo>
                <a:lnTo>
                  <a:pt x="508983" y="921159"/>
                </a:lnTo>
                <a:lnTo>
                  <a:pt x="461771" y="923544"/>
                </a:lnTo>
                <a:lnTo>
                  <a:pt x="414560" y="921159"/>
                </a:lnTo>
                <a:lnTo>
                  <a:pt x="368712" y="914161"/>
                </a:lnTo>
                <a:lnTo>
                  <a:pt x="324460" y="902782"/>
                </a:lnTo>
                <a:lnTo>
                  <a:pt x="282035" y="887253"/>
                </a:lnTo>
                <a:lnTo>
                  <a:pt x="241670" y="867807"/>
                </a:lnTo>
                <a:lnTo>
                  <a:pt x="203596" y="844677"/>
                </a:lnTo>
                <a:lnTo>
                  <a:pt x="168047" y="818093"/>
                </a:lnTo>
                <a:lnTo>
                  <a:pt x="135255" y="788289"/>
                </a:lnTo>
                <a:lnTo>
                  <a:pt x="105450" y="755496"/>
                </a:lnTo>
                <a:lnTo>
                  <a:pt x="78867" y="719947"/>
                </a:lnTo>
                <a:lnTo>
                  <a:pt x="55736" y="681873"/>
                </a:lnTo>
                <a:lnTo>
                  <a:pt x="36290" y="641508"/>
                </a:lnTo>
                <a:lnTo>
                  <a:pt x="20761" y="599083"/>
                </a:lnTo>
                <a:lnTo>
                  <a:pt x="9382" y="554831"/>
                </a:lnTo>
                <a:lnTo>
                  <a:pt x="2384" y="508983"/>
                </a:lnTo>
                <a:lnTo>
                  <a:pt x="0" y="46177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341117" y="5261102"/>
            <a:ext cx="949325" cy="949325"/>
            <a:chOff x="2341117" y="5261102"/>
            <a:chExt cx="949325" cy="949325"/>
          </a:xfrm>
        </p:grpSpPr>
        <p:sp>
          <p:nvSpPr>
            <p:cNvPr id="18" name="object 18"/>
            <p:cNvSpPr/>
            <p:nvPr/>
          </p:nvSpPr>
          <p:spPr>
            <a:xfrm>
              <a:off x="2353817" y="5273802"/>
              <a:ext cx="925576" cy="9235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53817" y="5273802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0" y="461772"/>
                  </a:moveTo>
                  <a:lnTo>
                    <a:pt x="2384" y="414560"/>
                  </a:lnTo>
                  <a:lnTo>
                    <a:pt x="9382" y="368712"/>
                  </a:lnTo>
                  <a:lnTo>
                    <a:pt x="20761" y="324460"/>
                  </a:lnTo>
                  <a:lnTo>
                    <a:pt x="36290" y="282035"/>
                  </a:lnTo>
                  <a:lnTo>
                    <a:pt x="55736" y="241670"/>
                  </a:lnTo>
                  <a:lnTo>
                    <a:pt x="78866" y="203596"/>
                  </a:lnTo>
                  <a:lnTo>
                    <a:pt x="105450" y="168047"/>
                  </a:lnTo>
                  <a:lnTo>
                    <a:pt x="135254" y="135255"/>
                  </a:lnTo>
                  <a:lnTo>
                    <a:pt x="168047" y="105450"/>
                  </a:lnTo>
                  <a:lnTo>
                    <a:pt x="203596" y="78867"/>
                  </a:lnTo>
                  <a:lnTo>
                    <a:pt x="241670" y="55736"/>
                  </a:lnTo>
                  <a:lnTo>
                    <a:pt x="282035" y="36290"/>
                  </a:lnTo>
                  <a:lnTo>
                    <a:pt x="324460" y="20761"/>
                  </a:lnTo>
                  <a:lnTo>
                    <a:pt x="368712" y="9382"/>
                  </a:lnTo>
                  <a:lnTo>
                    <a:pt x="414560" y="2384"/>
                  </a:lnTo>
                  <a:lnTo>
                    <a:pt x="461771" y="0"/>
                  </a:lnTo>
                  <a:lnTo>
                    <a:pt x="508983" y="2384"/>
                  </a:lnTo>
                  <a:lnTo>
                    <a:pt x="554831" y="9382"/>
                  </a:lnTo>
                  <a:lnTo>
                    <a:pt x="599083" y="20761"/>
                  </a:lnTo>
                  <a:lnTo>
                    <a:pt x="641508" y="36290"/>
                  </a:lnTo>
                  <a:lnTo>
                    <a:pt x="681873" y="55736"/>
                  </a:lnTo>
                  <a:lnTo>
                    <a:pt x="719947" y="78867"/>
                  </a:lnTo>
                  <a:lnTo>
                    <a:pt x="755496" y="105450"/>
                  </a:lnTo>
                  <a:lnTo>
                    <a:pt x="788289" y="135255"/>
                  </a:lnTo>
                  <a:lnTo>
                    <a:pt x="818093" y="168047"/>
                  </a:lnTo>
                  <a:lnTo>
                    <a:pt x="844677" y="203596"/>
                  </a:lnTo>
                  <a:lnTo>
                    <a:pt x="867807" y="241670"/>
                  </a:lnTo>
                  <a:lnTo>
                    <a:pt x="887253" y="282035"/>
                  </a:lnTo>
                  <a:lnTo>
                    <a:pt x="902782" y="324460"/>
                  </a:lnTo>
                  <a:lnTo>
                    <a:pt x="914161" y="368712"/>
                  </a:lnTo>
                  <a:lnTo>
                    <a:pt x="921159" y="414560"/>
                  </a:lnTo>
                  <a:lnTo>
                    <a:pt x="923544" y="461772"/>
                  </a:lnTo>
                  <a:lnTo>
                    <a:pt x="921159" y="508985"/>
                  </a:lnTo>
                  <a:lnTo>
                    <a:pt x="914161" y="554834"/>
                  </a:lnTo>
                  <a:lnTo>
                    <a:pt x="902782" y="599088"/>
                  </a:lnTo>
                  <a:lnTo>
                    <a:pt x="887253" y="641514"/>
                  </a:lnTo>
                  <a:lnTo>
                    <a:pt x="867807" y="681879"/>
                  </a:lnTo>
                  <a:lnTo>
                    <a:pt x="844676" y="719952"/>
                  </a:lnTo>
                  <a:lnTo>
                    <a:pt x="818093" y="755501"/>
                  </a:lnTo>
                  <a:lnTo>
                    <a:pt x="788288" y="788293"/>
                  </a:lnTo>
                  <a:lnTo>
                    <a:pt x="755496" y="818097"/>
                  </a:lnTo>
                  <a:lnTo>
                    <a:pt x="719947" y="844680"/>
                  </a:lnTo>
                  <a:lnTo>
                    <a:pt x="681873" y="867810"/>
                  </a:lnTo>
                  <a:lnTo>
                    <a:pt x="641508" y="887255"/>
                  </a:lnTo>
                  <a:lnTo>
                    <a:pt x="599083" y="902783"/>
                  </a:lnTo>
                  <a:lnTo>
                    <a:pt x="554831" y="914162"/>
                  </a:lnTo>
                  <a:lnTo>
                    <a:pt x="508983" y="921159"/>
                  </a:lnTo>
                  <a:lnTo>
                    <a:pt x="461771" y="923544"/>
                  </a:lnTo>
                  <a:lnTo>
                    <a:pt x="414560" y="921159"/>
                  </a:lnTo>
                  <a:lnTo>
                    <a:pt x="368712" y="914162"/>
                  </a:lnTo>
                  <a:lnTo>
                    <a:pt x="324460" y="902783"/>
                  </a:lnTo>
                  <a:lnTo>
                    <a:pt x="282035" y="887255"/>
                  </a:lnTo>
                  <a:lnTo>
                    <a:pt x="241670" y="867810"/>
                  </a:lnTo>
                  <a:lnTo>
                    <a:pt x="203596" y="844680"/>
                  </a:lnTo>
                  <a:lnTo>
                    <a:pt x="168047" y="818097"/>
                  </a:lnTo>
                  <a:lnTo>
                    <a:pt x="135255" y="788293"/>
                  </a:lnTo>
                  <a:lnTo>
                    <a:pt x="105450" y="755501"/>
                  </a:lnTo>
                  <a:lnTo>
                    <a:pt x="78867" y="719952"/>
                  </a:lnTo>
                  <a:lnTo>
                    <a:pt x="55736" y="681879"/>
                  </a:lnTo>
                  <a:lnTo>
                    <a:pt x="36290" y="641514"/>
                  </a:lnTo>
                  <a:lnTo>
                    <a:pt x="20761" y="599088"/>
                  </a:lnTo>
                  <a:lnTo>
                    <a:pt x="9382" y="554834"/>
                  </a:lnTo>
                  <a:lnTo>
                    <a:pt x="2384" y="508985"/>
                  </a:lnTo>
                  <a:lnTo>
                    <a:pt x="0" y="46177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22376" y="6370320"/>
            <a:ext cx="10902315" cy="152400"/>
            <a:chOff x="722376" y="6370320"/>
            <a:chExt cx="10902315" cy="152400"/>
          </a:xfrm>
        </p:grpSpPr>
        <p:sp>
          <p:nvSpPr>
            <p:cNvPr id="21" name="object 21"/>
            <p:cNvSpPr/>
            <p:nvPr/>
          </p:nvSpPr>
          <p:spPr>
            <a:xfrm>
              <a:off x="722376" y="6446520"/>
              <a:ext cx="10902315" cy="0"/>
            </a:xfrm>
            <a:custGeom>
              <a:avLst/>
              <a:gdLst/>
              <a:ahLst/>
              <a:cxnLst/>
              <a:rect l="l" t="t" r="r" b="b"/>
              <a:pathLst>
                <a:path w="10902315">
                  <a:moveTo>
                    <a:pt x="0" y="0"/>
                  </a:moveTo>
                  <a:lnTo>
                    <a:pt x="109021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29655" y="6370320"/>
              <a:ext cx="15240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18631" y="637032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03035" y="6370320"/>
              <a:ext cx="152400" cy="152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90487" y="6370320"/>
              <a:ext cx="152400" cy="152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80987" y="6370320"/>
              <a:ext cx="152400" cy="1524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65391" y="6370320"/>
              <a:ext cx="152400" cy="1524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0908" y="428066"/>
            <a:ext cx="67900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Common </a:t>
            </a:r>
            <a:r>
              <a:rPr sz="5400" spc="-20" dirty="0"/>
              <a:t>Characteristics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2369820" y="1635895"/>
            <a:ext cx="7401788" cy="4342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22376" y="6370320"/>
            <a:ext cx="10902315" cy="152400"/>
            <a:chOff x="722376" y="6370320"/>
            <a:chExt cx="10902315" cy="152400"/>
          </a:xfrm>
        </p:grpSpPr>
        <p:sp>
          <p:nvSpPr>
            <p:cNvPr id="5" name="object 5"/>
            <p:cNvSpPr/>
            <p:nvPr/>
          </p:nvSpPr>
          <p:spPr>
            <a:xfrm>
              <a:off x="722376" y="6446520"/>
              <a:ext cx="10902315" cy="0"/>
            </a:xfrm>
            <a:custGeom>
              <a:avLst/>
              <a:gdLst/>
              <a:ahLst/>
              <a:cxnLst/>
              <a:rect l="l" t="t" r="r" b="b"/>
              <a:pathLst>
                <a:path w="10902315">
                  <a:moveTo>
                    <a:pt x="0" y="0"/>
                  </a:moveTo>
                  <a:lnTo>
                    <a:pt x="109021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9655" y="6370320"/>
              <a:ext cx="1524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18631" y="6370320"/>
              <a:ext cx="152400" cy="15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3035" y="6370320"/>
              <a:ext cx="1524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90487" y="6370320"/>
              <a:ext cx="15240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80987" y="637032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65391" y="6370320"/>
              <a:ext cx="152400" cy="152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462021"/>
            <a:ext cx="2616200" cy="15894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sz="5400" spc="-10" dirty="0">
                <a:latin typeface="Calibri"/>
                <a:cs typeface="Calibri"/>
              </a:rPr>
              <a:t>Final  </a:t>
            </a:r>
            <a:r>
              <a:rPr sz="5400" spc="-5" dirty="0">
                <a:latin typeface="Calibri"/>
                <a:cs typeface="Calibri"/>
              </a:rPr>
              <a:t>Thoug</a:t>
            </a:r>
            <a:r>
              <a:rPr sz="5400" spc="-60" dirty="0">
                <a:latin typeface="Calibri"/>
                <a:cs typeface="Calibri"/>
              </a:rPr>
              <a:t>h</a:t>
            </a:r>
            <a:r>
              <a:rPr sz="5400" dirty="0">
                <a:latin typeface="Calibri"/>
                <a:cs typeface="Calibri"/>
              </a:rPr>
              <a:t>ts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93208" y="620268"/>
            <a:ext cx="6263640" cy="647700"/>
            <a:chOff x="5093208" y="620268"/>
            <a:chExt cx="6263640" cy="647700"/>
          </a:xfrm>
        </p:grpSpPr>
        <p:sp>
          <p:nvSpPr>
            <p:cNvPr id="4" name="object 4"/>
            <p:cNvSpPr/>
            <p:nvPr/>
          </p:nvSpPr>
          <p:spPr>
            <a:xfrm>
              <a:off x="5093208" y="620268"/>
              <a:ext cx="6263640" cy="647700"/>
            </a:xfrm>
            <a:custGeom>
              <a:avLst/>
              <a:gdLst/>
              <a:ahLst/>
              <a:cxnLst/>
              <a:rect l="l" t="t" r="r" b="b"/>
              <a:pathLst>
                <a:path w="6263640" h="647700">
                  <a:moveTo>
                    <a:pt x="6198870" y="0"/>
                  </a:moveTo>
                  <a:lnTo>
                    <a:pt x="64769" y="0"/>
                  </a:lnTo>
                  <a:lnTo>
                    <a:pt x="39540" y="5083"/>
                  </a:lnTo>
                  <a:lnTo>
                    <a:pt x="18954" y="18954"/>
                  </a:lnTo>
                  <a:lnTo>
                    <a:pt x="5083" y="39540"/>
                  </a:lnTo>
                  <a:lnTo>
                    <a:pt x="0" y="64770"/>
                  </a:lnTo>
                  <a:lnTo>
                    <a:pt x="0" y="582930"/>
                  </a:lnTo>
                  <a:lnTo>
                    <a:pt x="5083" y="608159"/>
                  </a:lnTo>
                  <a:lnTo>
                    <a:pt x="18954" y="628745"/>
                  </a:lnTo>
                  <a:lnTo>
                    <a:pt x="39540" y="642616"/>
                  </a:lnTo>
                  <a:lnTo>
                    <a:pt x="64769" y="647700"/>
                  </a:lnTo>
                  <a:lnTo>
                    <a:pt x="6198870" y="647700"/>
                  </a:lnTo>
                  <a:lnTo>
                    <a:pt x="6224099" y="642616"/>
                  </a:lnTo>
                  <a:lnTo>
                    <a:pt x="6244685" y="628745"/>
                  </a:lnTo>
                  <a:lnTo>
                    <a:pt x="6258556" y="608159"/>
                  </a:lnTo>
                  <a:lnTo>
                    <a:pt x="6263640" y="582930"/>
                  </a:lnTo>
                  <a:lnTo>
                    <a:pt x="6263640" y="64770"/>
                  </a:lnTo>
                  <a:lnTo>
                    <a:pt x="6258556" y="39540"/>
                  </a:lnTo>
                  <a:lnTo>
                    <a:pt x="6244685" y="18954"/>
                  </a:lnTo>
                  <a:lnTo>
                    <a:pt x="6224099" y="5083"/>
                  </a:lnTo>
                  <a:lnTo>
                    <a:pt x="619887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3574" y="820189"/>
              <a:ext cx="248595" cy="2508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4706" y="295809"/>
            <a:ext cx="9989058" cy="939800"/>
          </a:xfrm>
          <a:prstGeom prst="rect">
            <a:avLst/>
          </a:prstGeom>
        </p:spPr>
        <p:txBody>
          <a:bodyPr vert="horz" wrap="square" lIns="0" tIns="432562" rIns="0" bIns="0" rtlCol="0">
            <a:spAutoFit/>
          </a:bodyPr>
          <a:lstStyle/>
          <a:p>
            <a:pPr marL="4808855" marR="5080">
              <a:lnSpc>
                <a:spcPct val="102099"/>
              </a:lnSpc>
              <a:spcBef>
                <a:spcPts val="65"/>
              </a:spcBef>
            </a:pPr>
            <a:r>
              <a:rPr spc="-5" dirty="0"/>
              <a:t>The correlation between </a:t>
            </a:r>
            <a:r>
              <a:rPr spc="-10" dirty="0"/>
              <a:t>Engagement </a:t>
            </a:r>
            <a:r>
              <a:rPr spc="-5" dirty="0"/>
              <a:t>of </a:t>
            </a:r>
            <a:r>
              <a:rPr dirty="0"/>
              <a:t>all </a:t>
            </a:r>
            <a:r>
              <a:rPr spc="-10" dirty="0"/>
              <a:t>forms </a:t>
            </a:r>
            <a:r>
              <a:rPr spc="-5" dirty="0"/>
              <a:t>and </a:t>
            </a:r>
            <a:r>
              <a:rPr spc="-10" dirty="0"/>
              <a:t>better </a:t>
            </a:r>
            <a:r>
              <a:rPr spc="-5" dirty="0"/>
              <a:t>business  </a:t>
            </a:r>
            <a:r>
              <a:rPr spc="-10" dirty="0"/>
              <a:t>outcomes </a:t>
            </a:r>
            <a:r>
              <a:rPr dirty="0"/>
              <a:t>is </a:t>
            </a:r>
            <a:r>
              <a:rPr spc="-10" dirty="0"/>
              <a:t>beyond refute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093208" y="1429511"/>
            <a:ext cx="6263640" cy="647700"/>
            <a:chOff x="5093208" y="1429511"/>
            <a:chExt cx="6263640" cy="647700"/>
          </a:xfrm>
        </p:grpSpPr>
        <p:sp>
          <p:nvSpPr>
            <p:cNvPr id="8" name="object 8"/>
            <p:cNvSpPr/>
            <p:nvPr/>
          </p:nvSpPr>
          <p:spPr>
            <a:xfrm>
              <a:off x="5093208" y="1429511"/>
              <a:ext cx="6263640" cy="647700"/>
            </a:xfrm>
            <a:custGeom>
              <a:avLst/>
              <a:gdLst/>
              <a:ahLst/>
              <a:cxnLst/>
              <a:rect l="l" t="t" r="r" b="b"/>
              <a:pathLst>
                <a:path w="6263640" h="647700">
                  <a:moveTo>
                    <a:pt x="6198870" y="0"/>
                  </a:moveTo>
                  <a:lnTo>
                    <a:pt x="64769" y="0"/>
                  </a:lnTo>
                  <a:lnTo>
                    <a:pt x="39540" y="5083"/>
                  </a:lnTo>
                  <a:lnTo>
                    <a:pt x="18954" y="18954"/>
                  </a:lnTo>
                  <a:lnTo>
                    <a:pt x="5083" y="39540"/>
                  </a:lnTo>
                  <a:lnTo>
                    <a:pt x="0" y="64770"/>
                  </a:lnTo>
                  <a:lnTo>
                    <a:pt x="0" y="582929"/>
                  </a:lnTo>
                  <a:lnTo>
                    <a:pt x="5083" y="608159"/>
                  </a:lnTo>
                  <a:lnTo>
                    <a:pt x="18954" y="628745"/>
                  </a:lnTo>
                  <a:lnTo>
                    <a:pt x="39540" y="642616"/>
                  </a:lnTo>
                  <a:lnTo>
                    <a:pt x="64769" y="647700"/>
                  </a:lnTo>
                  <a:lnTo>
                    <a:pt x="6198870" y="647700"/>
                  </a:lnTo>
                  <a:lnTo>
                    <a:pt x="6224099" y="642616"/>
                  </a:lnTo>
                  <a:lnTo>
                    <a:pt x="6244685" y="628745"/>
                  </a:lnTo>
                  <a:lnTo>
                    <a:pt x="6258556" y="608159"/>
                  </a:lnTo>
                  <a:lnTo>
                    <a:pt x="6263640" y="582929"/>
                  </a:lnTo>
                  <a:lnTo>
                    <a:pt x="6263640" y="64770"/>
                  </a:lnTo>
                  <a:lnTo>
                    <a:pt x="6258556" y="39540"/>
                  </a:lnTo>
                  <a:lnTo>
                    <a:pt x="6244685" y="18954"/>
                  </a:lnTo>
                  <a:lnTo>
                    <a:pt x="6224099" y="5083"/>
                  </a:lnTo>
                  <a:lnTo>
                    <a:pt x="619887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17619" y="1695065"/>
              <a:ext cx="304165" cy="195580"/>
            </a:xfrm>
            <a:custGeom>
              <a:avLst/>
              <a:gdLst/>
              <a:ahLst/>
              <a:cxnLst/>
              <a:rect l="l" t="t" r="r" b="b"/>
              <a:pathLst>
                <a:path w="304164" h="195580">
                  <a:moveTo>
                    <a:pt x="303797" y="0"/>
                  </a:moveTo>
                  <a:lnTo>
                    <a:pt x="245304" y="0"/>
                  </a:lnTo>
                  <a:lnTo>
                    <a:pt x="266873" y="21675"/>
                  </a:lnTo>
                  <a:lnTo>
                    <a:pt x="168532" y="120498"/>
                  </a:lnTo>
                  <a:lnTo>
                    <a:pt x="113694" y="65392"/>
                  </a:lnTo>
                  <a:lnTo>
                    <a:pt x="0" y="179645"/>
                  </a:lnTo>
                  <a:lnTo>
                    <a:pt x="15353" y="195075"/>
                  </a:lnTo>
                  <a:lnTo>
                    <a:pt x="113694" y="96251"/>
                  </a:lnTo>
                  <a:lnTo>
                    <a:pt x="168532" y="151357"/>
                  </a:lnTo>
                  <a:lnTo>
                    <a:pt x="245304" y="74209"/>
                  </a:lnTo>
                  <a:lnTo>
                    <a:pt x="282228" y="37104"/>
                  </a:lnTo>
                  <a:lnTo>
                    <a:pt x="303797" y="58779"/>
                  </a:lnTo>
                  <a:lnTo>
                    <a:pt x="303797" y="0"/>
                  </a:lnTo>
                  <a:close/>
                </a:path>
              </a:pathLst>
            </a:custGeom>
            <a:solidFill>
              <a:srgbClr val="48C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13580" y="1633530"/>
              <a:ext cx="232746" cy="1979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97626" y="1515618"/>
            <a:ext cx="5292090" cy="4578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sz="1400" spc="-5" dirty="0">
                <a:latin typeface="Calibri"/>
                <a:cs typeface="Calibri"/>
              </a:rPr>
              <a:t>Most </a:t>
            </a:r>
            <a:r>
              <a:rPr sz="1400" spc="-10" dirty="0">
                <a:latin typeface="Calibri"/>
                <a:cs typeface="Calibri"/>
              </a:rPr>
              <a:t>organizations focused </a:t>
            </a:r>
            <a:r>
              <a:rPr sz="1400" spc="-5" dirty="0">
                <a:latin typeface="Calibri"/>
                <a:cs typeface="Calibri"/>
              </a:rPr>
              <a:t>on </a:t>
            </a:r>
            <a:r>
              <a:rPr sz="1400" spc="-10" dirty="0">
                <a:latin typeface="Calibri"/>
                <a:cs typeface="Calibri"/>
              </a:rPr>
              <a:t>Engagement </a:t>
            </a:r>
            <a:r>
              <a:rPr sz="1400" spc="-15" dirty="0">
                <a:latin typeface="Calibri"/>
                <a:cs typeface="Calibri"/>
              </a:rPr>
              <a:t>have </a:t>
            </a:r>
            <a:r>
              <a:rPr sz="1400" spc="-5" dirty="0">
                <a:latin typeface="Calibri"/>
                <a:cs typeface="Calibri"/>
              </a:rPr>
              <a:t>room </a:t>
            </a:r>
            <a:r>
              <a:rPr sz="1400" spc="-10" dirty="0">
                <a:latin typeface="Calibri"/>
                <a:cs typeface="Calibri"/>
              </a:rPr>
              <a:t>for improvement.  </a:t>
            </a:r>
            <a:r>
              <a:rPr sz="1400" spc="-20" dirty="0">
                <a:latin typeface="Calibri"/>
                <a:cs typeface="Calibri"/>
              </a:rPr>
              <a:t>Very </a:t>
            </a:r>
            <a:r>
              <a:rPr sz="1400" spc="-15" dirty="0">
                <a:latin typeface="Calibri"/>
                <a:cs typeface="Calibri"/>
              </a:rPr>
              <a:t>few </a:t>
            </a:r>
            <a:r>
              <a:rPr sz="1400" spc="-10" dirty="0">
                <a:latin typeface="Calibri"/>
                <a:cs typeface="Calibri"/>
              </a:rPr>
              <a:t>extend </a:t>
            </a:r>
            <a:r>
              <a:rPr sz="1400" spc="-5" dirty="0">
                <a:latin typeface="Calibri"/>
                <a:cs typeface="Calibri"/>
              </a:rPr>
              <a:t>their </a:t>
            </a:r>
            <a:r>
              <a:rPr sz="1400" spc="-10" dirty="0">
                <a:latin typeface="Calibri"/>
                <a:cs typeface="Calibri"/>
              </a:rPr>
              <a:t>efforts beyond </a:t>
            </a:r>
            <a:r>
              <a:rPr sz="1400" spc="-5" dirty="0">
                <a:latin typeface="Calibri"/>
                <a:cs typeface="Calibri"/>
              </a:rPr>
              <a:t>employees and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customers.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93208" y="2240279"/>
            <a:ext cx="6263640" cy="646430"/>
            <a:chOff x="5093208" y="2240279"/>
            <a:chExt cx="6263640" cy="646430"/>
          </a:xfrm>
        </p:grpSpPr>
        <p:sp>
          <p:nvSpPr>
            <p:cNvPr id="13" name="object 13"/>
            <p:cNvSpPr/>
            <p:nvPr/>
          </p:nvSpPr>
          <p:spPr>
            <a:xfrm>
              <a:off x="5093208" y="2240279"/>
              <a:ext cx="6263640" cy="646430"/>
            </a:xfrm>
            <a:custGeom>
              <a:avLst/>
              <a:gdLst/>
              <a:ahLst/>
              <a:cxnLst/>
              <a:rect l="l" t="t" r="r" b="b"/>
              <a:pathLst>
                <a:path w="6263640" h="646430">
                  <a:moveTo>
                    <a:pt x="6198996" y="0"/>
                  </a:moveTo>
                  <a:lnTo>
                    <a:pt x="64642" y="0"/>
                  </a:lnTo>
                  <a:lnTo>
                    <a:pt x="39487" y="5081"/>
                  </a:lnTo>
                  <a:lnTo>
                    <a:pt x="18938" y="18938"/>
                  </a:lnTo>
                  <a:lnTo>
                    <a:pt x="5081" y="39487"/>
                  </a:lnTo>
                  <a:lnTo>
                    <a:pt x="0" y="64643"/>
                  </a:lnTo>
                  <a:lnTo>
                    <a:pt x="0" y="581533"/>
                  </a:lnTo>
                  <a:lnTo>
                    <a:pt x="5081" y="606688"/>
                  </a:lnTo>
                  <a:lnTo>
                    <a:pt x="18938" y="627237"/>
                  </a:lnTo>
                  <a:lnTo>
                    <a:pt x="39487" y="641094"/>
                  </a:lnTo>
                  <a:lnTo>
                    <a:pt x="64642" y="646176"/>
                  </a:lnTo>
                  <a:lnTo>
                    <a:pt x="6198996" y="646176"/>
                  </a:lnTo>
                  <a:lnTo>
                    <a:pt x="6224152" y="641094"/>
                  </a:lnTo>
                  <a:lnTo>
                    <a:pt x="6244701" y="627237"/>
                  </a:lnTo>
                  <a:lnTo>
                    <a:pt x="6258558" y="606688"/>
                  </a:lnTo>
                  <a:lnTo>
                    <a:pt x="6263640" y="581533"/>
                  </a:lnTo>
                  <a:lnTo>
                    <a:pt x="6263640" y="64643"/>
                  </a:lnTo>
                  <a:lnTo>
                    <a:pt x="6258558" y="39487"/>
                  </a:lnTo>
                  <a:lnTo>
                    <a:pt x="6244701" y="18938"/>
                  </a:lnTo>
                  <a:lnTo>
                    <a:pt x="6224152" y="5081"/>
                  </a:lnTo>
                  <a:lnTo>
                    <a:pt x="61989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98974" y="2445713"/>
              <a:ext cx="337820" cy="238760"/>
            </a:xfrm>
            <a:custGeom>
              <a:avLst/>
              <a:gdLst/>
              <a:ahLst/>
              <a:cxnLst/>
              <a:rect l="l" t="t" r="r" b="b"/>
              <a:pathLst>
                <a:path w="337820" h="238760">
                  <a:moveTo>
                    <a:pt x="308184" y="0"/>
                  </a:moveTo>
                  <a:lnTo>
                    <a:pt x="121006" y="177808"/>
                  </a:lnTo>
                  <a:lnTo>
                    <a:pt x="31073" y="85230"/>
                  </a:lnTo>
                  <a:lnTo>
                    <a:pt x="0" y="114987"/>
                  </a:lnTo>
                  <a:lnTo>
                    <a:pt x="119544" y="238425"/>
                  </a:lnTo>
                  <a:lnTo>
                    <a:pt x="150984" y="209035"/>
                  </a:lnTo>
                  <a:lnTo>
                    <a:pt x="337796" y="30859"/>
                  </a:lnTo>
                  <a:lnTo>
                    <a:pt x="308184" y="0"/>
                  </a:lnTo>
                  <a:close/>
                </a:path>
              </a:pathLst>
            </a:custGeom>
            <a:solidFill>
              <a:srgbClr val="46D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77070" y="2295017"/>
            <a:ext cx="423697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Assess </a:t>
            </a:r>
            <a:r>
              <a:rPr sz="1400" spc="-10" dirty="0">
                <a:latin typeface="Calibri"/>
                <a:cs typeface="Calibri"/>
              </a:rPr>
              <a:t>Engagement </a:t>
            </a:r>
            <a:r>
              <a:rPr sz="1400" dirty="0">
                <a:latin typeface="Calibri"/>
                <a:cs typeface="Calibri"/>
              </a:rPr>
              <a:t>early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often</a:t>
            </a:r>
            <a:r>
              <a:rPr lang="en-US" sz="1400" spc="-5" dirty="0">
                <a:latin typeface="Calibri"/>
                <a:cs typeface="Calibri"/>
              </a:rPr>
              <a:t> using Gallup, NPS, or other surveys.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93208" y="3049523"/>
            <a:ext cx="6263640" cy="647700"/>
            <a:chOff x="5093208" y="3049523"/>
            <a:chExt cx="6263640" cy="647700"/>
          </a:xfrm>
        </p:grpSpPr>
        <p:sp>
          <p:nvSpPr>
            <p:cNvPr id="17" name="object 17"/>
            <p:cNvSpPr/>
            <p:nvPr/>
          </p:nvSpPr>
          <p:spPr>
            <a:xfrm>
              <a:off x="5093208" y="3049523"/>
              <a:ext cx="6263640" cy="647700"/>
            </a:xfrm>
            <a:custGeom>
              <a:avLst/>
              <a:gdLst/>
              <a:ahLst/>
              <a:cxnLst/>
              <a:rect l="l" t="t" r="r" b="b"/>
              <a:pathLst>
                <a:path w="6263640" h="647700">
                  <a:moveTo>
                    <a:pt x="6198870" y="0"/>
                  </a:moveTo>
                  <a:lnTo>
                    <a:pt x="64769" y="0"/>
                  </a:lnTo>
                  <a:lnTo>
                    <a:pt x="39540" y="5083"/>
                  </a:lnTo>
                  <a:lnTo>
                    <a:pt x="18954" y="18954"/>
                  </a:lnTo>
                  <a:lnTo>
                    <a:pt x="5083" y="39540"/>
                  </a:lnTo>
                  <a:lnTo>
                    <a:pt x="0" y="64770"/>
                  </a:lnTo>
                  <a:lnTo>
                    <a:pt x="0" y="582930"/>
                  </a:lnTo>
                  <a:lnTo>
                    <a:pt x="5083" y="608159"/>
                  </a:lnTo>
                  <a:lnTo>
                    <a:pt x="18954" y="628745"/>
                  </a:lnTo>
                  <a:lnTo>
                    <a:pt x="39540" y="642616"/>
                  </a:lnTo>
                  <a:lnTo>
                    <a:pt x="64769" y="647700"/>
                  </a:lnTo>
                  <a:lnTo>
                    <a:pt x="6198870" y="647700"/>
                  </a:lnTo>
                  <a:lnTo>
                    <a:pt x="6224099" y="642616"/>
                  </a:lnTo>
                  <a:lnTo>
                    <a:pt x="6244685" y="628745"/>
                  </a:lnTo>
                  <a:lnTo>
                    <a:pt x="6258556" y="608159"/>
                  </a:lnTo>
                  <a:lnTo>
                    <a:pt x="6263640" y="582930"/>
                  </a:lnTo>
                  <a:lnTo>
                    <a:pt x="6263640" y="64770"/>
                  </a:lnTo>
                  <a:lnTo>
                    <a:pt x="6258556" y="39540"/>
                  </a:lnTo>
                  <a:lnTo>
                    <a:pt x="6244685" y="18954"/>
                  </a:lnTo>
                  <a:lnTo>
                    <a:pt x="6224099" y="5083"/>
                  </a:lnTo>
                  <a:lnTo>
                    <a:pt x="619887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09211" y="3277367"/>
              <a:ext cx="317324" cy="1914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97626" y="3243199"/>
            <a:ext cx="30740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Encourage </a:t>
            </a:r>
            <a:r>
              <a:rPr sz="1400" spc="-5" dirty="0">
                <a:latin typeface="Calibri"/>
                <a:cs typeface="Calibri"/>
              </a:rPr>
              <a:t>joint ownership of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Engagement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93208" y="3858767"/>
            <a:ext cx="6263640" cy="647700"/>
            <a:chOff x="5093208" y="3858767"/>
            <a:chExt cx="6263640" cy="647700"/>
          </a:xfrm>
        </p:grpSpPr>
        <p:sp>
          <p:nvSpPr>
            <p:cNvPr id="21" name="object 21"/>
            <p:cNvSpPr/>
            <p:nvPr/>
          </p:nvSpPr>
          <p:spPr>
            <a:xfrm>
              <a:off x="5093208" y="3858767"/>
              <a:ext cx="6263640" cy="647700"/>
            </a:xfrm>
            <a:custGeom>
              <a:avLst/>
              <a:gdLst/>
              <a:ahLst/>
              <a:cxnLst/>
              <a:rect l="l" t="t" r="r" b="b"/>
              <a:pathLst>
                <a:path w="6263640" h="647700">
                  <a:moveTo>
                    <a:pt x="6198870" y="0"/>
                  </a:moveTo>
                  <a:lnTo>
                    <a:pt x="64769" y="0"/>
                  </a:lnTo>
                  <a:lnTo>
                    <a:pt x="39540" y="5083"/>
                  </a:lnTo>
                  <a:lnTo>
                    <a:pt x="18954" y="18954"/>
                  </a:lnTo>
                  <a:lnTo>
                    <a:pt x="5083" y="39540"/>
                  </a:lnTo>
                  <a:lnTo>
                    <a:pt x="0" y="64769"/>
                  </a:lnTo>
                  <a:lnTo>
                    <a:pt x="0" y="582929"/>
                  </a:lnTo>
                  <a:lnTo>
                    <a:pt x="5083" y="608159"/>
                  </a:lnTo>
                  <a:lnTo>
                    <a:pt x="18954" y="628745"/>
                  </a:lnTo>
                  <a:lnTo>
                    <a:pt x="39540" y="642616"/>
                  </a:lnTo>
                  <a:lnTo>
                    <a:pt x="64769" y="647699"/>
                  </a:lnTo>
                  <a:lnTo>
                    <a:pt x="6198870" y="647699"/>
                  </a:lnTo>
                  <a:lnTo>
                    <a:pt x="6224099" y="642616"/>
                  </a:lnTo>
                  <a:lnTo>
                    <a:pt x="6244685" y="628745"/>
                  </a:lnTo>
                  <a:lnTo>
                    <a:pt x="6258556" y="608159"/>
                  </a:lnTo>
                  <a:lnTo>
                    <a:pt x="6263640" y="582929"/>
                  </a:lnTo>
                  <a:lnTo>
                    <a:pt x="6263640" y="64769"/>
                  </a:lnTo>
                  <a:lnTo>
                    <a:pt x="6258556" y="39540"/>
                  </a:lnTo>
                  <a:lnTo>
                    <a:pt x="6244685" y="18954"/>
                  </a:lnTo>
                  <a:lnTo>
                    <a:pt x="6224099" y="5083"/>
                  </a:lnTo>
                  <a:lnTo>
                    <a:pt x="619887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54542" y="4035522"/>
              <a:ext cx="226661" cy="2940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97626" y="4052696"/>
            <a:ext cx="27971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latin typeface="Calibri"/>
                <a:cs typeface="Calibri"/>
              </a:rPr>
              <a:t>Take </a:t>
            </a:r>
            <a:r>
              <a:rPr sz="1400" dirty="0">
                <a:latin typeface="Calibri"/>
                <a:cs typeface="Calibri"/>
              </a:rPr>
              <a:t>action with </a:t>
            </a:r>
            <a:r>
              <a:rPr sz="1400" spc="-5" dirty="0">
                <a:latin typeface="Calibri"/>
                <a:cs typeface="Calibri"/>
              </a:rPr>
              <a:t>your assessment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93208" y="4668011"/>
            <a:ext cx="6263640" cy="647700"/>
            <a:chOff x="5093208" y="4668011"/>
            <a:chExt cx="6263640" cy="647700"/>
          </a:xfrm>
        </p:grpSpPr>
        <p:sp>
          <p:nvSpPr>
            <p:cNvPr id="25" name="object 25"/>
            <p:cNvSpPr/>
            <p:nvPr/>
          </p:nvSpPr>
          <p:spPr>
            <a:xfrm>
              <a:off x="5093208" y="4668011"/>
              <a:ext cx="6263640" cy="647700"/>
            </a:xfrm>
            <a:custGeom>
              <a:avLst/>
              <a:gdLst/>
              <a:ahLst/>
              <a:cxnLst/>
              <a:rect l="l" t="t" r="r" b="b"/>
              <a:pathLst>
                <a:path w="6263640" h="647700">
                  <a:moveTo>
                    <a:pt x="6198870" y="0"/>
                  </a:moveTo>
                  <a:lnTo>
                    <a:pt x="64769" y="0"/>
                  </a:lnTo>
                  <a:lnTo>
                    <a:pt x="39540" y="5083"/>
                  </a:lnTo>
                  <a:lnTo>
                    <a:pt x="18954" y="18954"/>
                  </a:lnTo>
                  <a:lnTo>
                    <a:pt x="5083" y="39540"/>
                  </a:lnTo>
                  <a:lnTo>
                    <a:pt x="0" y="64769"/>
                  </a:lnTo>
                  <a:lnTo>
                    <a:pt x="0" y="582929"/>
                  </a:lnTo>
                  <a:lnTo>
                    <a:pt x="5083" y="608159"/>
                  </a:lnTo>
                  <a:lnTo>
                    <a:pt x="18954" y="628745"/>
                  </a:lnTo>
                  <a:lnTo>
                    <a:pt x="39540" y="642616"/>
                  </a:lnTo>
                  <a:lnTo>
                    <a:pt x="64769" y="647700"/>
                  </a:lnTo>
                  <a:lnTo>
                    <a:pt x="6198870" y="647700"/>
                  </a:lnTo>
                  <a:lnTo>
                    <a:pt x="6224099" y="642616"/>
                  </a:lnTo>
                  <a:lnTo>
                    <a:pt x="6244685" y="628745"/>
                  </a:lnTo>
                  <a:lnTo>
                    <a:pt x="6258556" y="608159"/>
                  </a:lnTo>
                  <a:lnTo>
                    <a:pt x="6263640" y="582929"/>
                  </a:lnTo>
                  <a:lnTo>
                    <a:pt x="6263640" y="64769"/>
                  </a:lnTo>
                  <a:lnTo>
                    <a:pt x="6258556" y="39540"/>
                  </a:lnTo>
                  <a:lnTo>
                    <a:pt x="6244685" y="18954"/>
                  </a:lnTo>
                  <a:lnTo>
                    <a:pt x="6224099" y="5083"/>
                  </a:lnTo>
                  <a:lnTo>
                    <a:pt x="619887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43563" y="4866411"/>
              <a:ext cx="248920" cy="250825"/>
            </a:xfrm>
            <a:custGeom>
              <a:avLst/>
              <a:gdLst/>
              <a:ahLst/>
              <a:cxnLst/>
              <a:rect l="l" t="t" r="r" b="b"/>
              <a:pathLst>
                <a:path w="248920" h="250825">
                  <a:moveTo>
                    <a:pt x="84086" y="77571"/>
                  </a:moveTo>
                  <a:lnTo>
                    <a:pt x="43878" y="77571"/>
                  </a:lnTo>
                  <a:lnTo>
                    <a:pt x="43878" y="206159"/>
                  </a:lnTo>
                  <a:lnTo>
                    <a:pt x="84086" y="206159"/>
                  </a:lnTo>
                  <a:lnTo>
                    <a:pt x="84086" y="77571"/>
                  </a:lnTo>
                  <a:close/>
                </a:path>
                <a:path w="248920" h="250825">
                  <a:moveTo>
                    <a:pt x="138925" y="431"/>
                  </a:moveTo>
                  <a:lnTo>
                    <a:pt x="98717" y="431"/>
                  </a:lnTo>
                  <a:lnTo>
                    <a:pt x="98717" y="206159"/>
                  </a:lnTo>
                  <a:lnTo>
                    <a:pt x="138925" y="206159"/>
                  </a:lnTo>
                  <a:lnTo>
                    <a:pt x="138925" y="431"/>
                  </a:lnTo>
                  <a:close/>
                </a:path>
                <a:path w="248920" h="250825">
                  <a:moveTo>
                    <a:pt x="193763" y="77571"/>
                  </a:moveTo>
                  <a:lnTo>
                    <a:pt x="153555" y="77571"/>
                  </a:lnTo>
                  <a:lnTo>
                    <a:pt x="153555" y="206159"/>
                  </a:lnTo>
                  <a:lnTo>
                    <a:pt x="193763" y="206159"/>
                  </a:lnTo>
                  <a:lnTo>
                    <a:pt x="193763" y="77571"/>
                  </a:lnTo>
                  <a:close/>
                </a:path>
                <a:path w="248920" h="250825">
                  <a:moveTo>
                    <a:pt x="248602" y="227888"/>
                  </a:moveTo>
                  <a:lnTo>
                    <a:pt x="21945" y="227888"/>
                  </a:lnTo>
                  <a:lnTo>
                    <a:pt x="21945" y="0"/>
                  </a:lnTo>
                  <a:lnTo>
                    <a:pt x="0" y="0"/>
                  </a:lnTo>
                  <a:lnTo>
                    <a:pt x="0" y="227888"/>
                  </a:lnTo>
                  <a:lnTo>
                    <a:pt x="0" y="250799"/>
                  </a:lnTo>
                  <a:lnTo>
                    <a:pt x="248602" y="250799"/>
                  </a:lnTo>
                  <a:lnTo>
                    <a:pt x="248602" y="227888"/>
                  </a:lnTo>
                  <a:close/>
                </a:path>
                <a:path w="248920" h="250825">
                  <a:moveTo>
                    <a:pt x="248602" y="140030"/>
                  </a:moveTo>
                  <a:lnTo>
                    <a:pt x="208381" y="140030"/>
                  </a:lnTo>
                  <a:lnTo>
                    <a:pt x="208381" y="206159"/>
                  </a:lnTo>
                  <a:lnTo>
                    <a:pt x="248602" y="206159"/>
                  </a:lnTo>
                  <a:lnTo>
                    <a:pt x="248602" y="140030"/>
                  </a:lnTo>
                  <a:close/>
                </a:path>
              </a:pathLst>
            </a:custGeom>
            <a:solidFill>
              <a:srgbClr val="EFE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897626" y="4862321"/>
            <a:ext cx="3302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Regularly measure </a:t>
            </a:r>
            <a:r>
              <a:rPr sz="1400" spc="-10" dirty="0">
                <a:latin typeface="Calibri"/>
                <a:cs typeface="Calibri"/>
              </a:rPr>
              <a:t>improvements </a:t>
            </a:r>
            <a:r>
              <a:rPr sz="1400" spc="-5" dirty="0">
                <a:latin typeface="Calibri"/>
                <a:cs typeface="Calibri"/>
              </a:rPr>
              <a:t>or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setbacks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093208" y="5477255"/>
            <a:ext cx="6263640" cy="647700"/>
            <a:chOff x="5093208" y="5477255"/>
            <a:chExt cx="6263640" cy="647700"/>
          </a:xfrm>
        </p:grpSpPr>
        <p:sp>
          <p:nvSpPr>
            <p:cNvPr id="29" name="object 29"/>
            <p:cNvSpPr/>
            <p:nvPr/>
          </p:nvSpPr>
          <p:spPr>
            <a:xfrm>
              <a:off x="5093208" y="5477255"/>
              <a:ext cx="6263640" cy="647700"/>
            </a:xfrm>
            <a:custGeom>
              <a:avLst/>
              <a:gdLst/>
              <a:ahLst/>
              <a:cxnLst/>
              <a:rect l="l" t="t" r="r" b="b"/>
              <a:pathLst>
                <a:path w="6263640" h="647700">
                  <a:moveTo>
                    <a:pt x="6198870" y="0"/>
                  </a:moveTo>
                  <a:lnTo>
                    <a:pt x="64769" y="0"/>
                  </a:lnTo>
                  <a:lnTo>
                    <a:pt x="39540" y="5083"/>
                  </a:lnTo>
                  <a:lnTo>
                    <a:pt x="18954" y="18954"/>
                  </a:lnTo>
                  <a:lnTo>
                    <a:pt x="5083" y="39540"/>
                  </a:lnTo>
                  <a:lnTo>
                    <a:pt x="0" y="64770"/>
                  </a:lnTo>
                  <a:lnTo>
                    <a:pt x="0" y="582930"/>
                  </a:lnTo>
                  <a:lnTo>
                    <a:pt x="5083" y="608143"/>
                  </a:lnTo>
                  <a:lnTo>
                    <a:pt x="18954" y="628730"/>
                  </a:lnTo>
                  <a:lnTo>
                    <a:pt x="39540" y="642610"/>
                  </a:lnTo>
                  <a:lnTo>
                    <a:pt x="64769" y="647700"/>
                  </a:lnTo>
                  <a:lnTo>
                    <a:pt x="6198870" y="647700"/>
                  </a:lnTo>
                  <a:lnTo>
                    <a:pt x="6224099" y="642610"/>
                  </a:lnTo>
                  <a:lnTo>
                    <a:pt x="6244685" y="628730"/>
                  </a:lnTo>
                  <a:lnTo>
                    <a:pt x="6258556" y="608143"/>
                  </a:lnTo>
                  <a:lnTo>
                    <a:pt x="6263640" y="582930"/>
                  </a:lnTo>
                  <a:lnTo>
                    <a:pt x="6263640" y="64770"/>
                  </a:lnTo>
                  <a:lnTo>
                    <a:pt x="6258556" y="39540"/>
                  </a:lnTo>
                  <a:lnTo>
                    <a:pt x="6244685" y="18954"/>
                  </a:lnTo>
                  <a:lnTo>
                    <a:pt x="6224099" y="5083"/>
                  </a:lnTo>
                  <a:lnTo>
                    <a:pt x="619887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21639" y="5698119"/>
              <a:ext cx="292465" cy="2057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897626" y="5671820"/>
            <a:ext cx="5085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Get </a:t>
            </a:r>
            <a:r>
              <a:rPr sz="1400" spc="-10" dirty="0">
                <a:latin typeface="Calibri"/>
                <a:cs typeface="Calibri"/>
              </a:rPr>
              <a:t>feedback </a:t>
            </a:r>
            <a:r>
              <a:rPr sz="1400" spc="-5" dirty="0">
                <a:latin typeface="Calibri"/>
                <a:cs typeface="Calibri"/>
              </a:rPr>
              <a:t>from employees and </a:t>
            </a:r>
            <a:r>
              <a:rPr sz="1400" spc="-10" dirty="0">
                <a:latin typeface="Calibri"/>
                <a:cs typeface="Calibri"/>
              </a:rPr>
              <a:t>embrace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power of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Engagement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22376" y="6370320"/>
            <a:ext cx="10902315" cy="152400"/>
            <a:chOff x="722376" y="6370320"/>
            <a:chExt cx="10902315" cy="152400"/>
          </a:xfrm>
        </p:grpSpPr>
        <p:sp>
          <p:nvSpPr>
            <p:cNvPr id="33" name="object 33"/>
            <p:cNvSpPr/>
            <p:nvPr/>
          </p:nvSpPr>
          <p:spPr>
            <a:xfrm>
              <a:off x="722376" y="6446520"/>
              <a:ext cx="10902315" cy="0"/>
            </a:xfrm>
            <a:custGeom>
              <a:avLst/>
              <a:gdLst/>
              <a:ahLst/>
              <a:cxnLst/>
              <a:rect l="l" t="t" r="r" b="b"/>
              <a:pathLst>
                <a:path w="10902315">
                  <a:moveTo>
                    <a:pt x="0" y="0"/>
                  </a:moveTo>
                  <a:lnTo>
                    <a:pt x="109021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29655" y="637032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18631" y="6370320"/>
              <a:ext cx="152400" cy="152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03035" y="6370320"/>
              <a:ext cx="152400" cy="152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90487" y="6370320"/>
              <a:ext cx="152400" cy="1524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80987" y="6370320"/>
              <a:ext cx="152400" cy="1524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65391" y="6370320"/>
              <a:ext cx="152400" cy="1524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6361" y="473151"/>
            <a:ext cx="38550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Summary </a:t>
            </a:r>
            <a:r>
              <a:rPr sz="4400" spc="-5" dirty="0"/>
              <a:t>Class</a:t>
            </a:r>
            <a:r>
              <a:rPr sz="4400" spc="-80" dirty="0"/>
              <a:t> </a:t>
            </a:r>
            <a:r>
              <a:rPr sz="4400" dirty="0"/>
              <a:t>2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678429" y="1604010"/>
            <a:ext cx="2171700" cy="1304925"/>
          </a:xfrm>
          <a:custGeom>
            <a:avLst/>
            <a:gdLst/>
            <a:ahLst/>
            <a:cxnLst/>
            <a:rect l="l" t="t" r="r" b="b"/>
            <a:pathLst>
              <a:path w="2171700" h="1304925">
                <a:moveTo>
                  <a:pt x="1954275" y="0"/>
                </a:moveTo>
                <a:lnTo>
                  <a:pt x="217424" y="0"/>
                </a:lnTo>
                <a:lnTo>
                  <a:pt x="167591" y="5745"/>
                </a:lnTo>
                <a:lnTo>
                  <a:pt x="121834" y="22110"/>
                </a:lnTo>
                <a:lnTo>
                  <a:pt x="81463" y="47786"/>
                </a:lnTo>
                <a:lnTo>
                  <a:pt x="47786" y="81463"/>
                </a:lnTo>
                <a:lnTo>
                  <a:pt x="22110" y="121834"/>
                </a:lnTo>
                <a:lnTo>
                  <a:pt x="5745" y="167591"/>
                </a:lnTo>
                <a:lnTo>
                  <a:pt x="0" y="217424"/>
                </a:lnTo>
                <a:lnTo>
                  <a:pt x="0" y="1087119"/>
                </a:lnTo>
                <a:lnTo>
                  <a:pt x="5745" y="1136952"/>
                </a:lnTo>
                <a:lnTo>
                  <a:pt x="22110" y="1182709"/>
                </a:lnTo>
                <a:lnTo>
                  <a:pt x="47786" y="1223080"/>
                </a:lnTo>
                <a:lnTo>
                  <a:pt x="81463" y="1256757"/>
                </a:lnTo>
                <a:lnTo>
                  <a:pt x="121834" y="1282433"/>
                </a:lnTo>
                <a:lnTo>
                  <a:pt x="167591" y="1298798"/>
                </a:lnTo>
                <a:lnTo>
                  <a:pt x="217424" y="1304543"/>
                </a:lnTo>
                <a:lnTo>
                  <a:pt x="1954275" y="1304543"/>
                </a:lnTo>
                <a:lnTo>
                  <a:pt x="2004108" y="1298798"/>
                </a:lnTo>
                <a:lnTo>
                  <a:pt x="2049865" y="1282433"/>
                </a:lnTo>
                <a:lnTo>
                  <a:pt x="2090236" y="1256757"/>
                </a:lnTo>
                <a:lnTo>
                  <a:pt x="2123913" y="1223080"/>
                </a:lnTo>
                <a:lnTo>
                  <a:pt x="2149589" y="1182709"/>
                </a:lnTo>
                <a:lnTo>
                  <a:pt x="2165954" y="1136952"/>
                </a:lnTo>
                <a:lnTo>
                  <a:pt x="2171699" y="1087119"/>
                </a:lnTo>
                <a:lnTo>
                  <a:pt x="2171699" y="217424"/>
                </a:lnTo>
                <a:lnTo>
                  <a:pt x="2165954" y="167591"/>
                </a:lnTo>
                <a:lnTo>
                  <a:pt x="2149589" y="121834"/>
                </a:lnTo>
                <a:lnTo>
                  <a:pt x="2123913" y="81463"/>
                </a:lnTo>
                <a:lnTo>
                  <a:pt x="2090236" y="47786"/>
                </a:lnTo>
                <a:lnTo>
                  <a:pt x="2049865" y="22110"/>
                </a:lnTo>
                <a:lnTo>
                  <a:pt x="2004108" y="5745"/>
                </a:lnTo>
                <a:lnTo>
                  <a:pt x="19542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7810" y="1965782"/>
            <a:ext cx="1932305" cy="698268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ts val="1320"/>
              </a:lnSpc>
              <a:spcBef>
                <a:spcPts val="245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Satisfied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customers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likely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retained</a:t>
            </a:r>
            <a:r>
              <a:rPr sz="1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than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unsatisfied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customers</a:t>
            </a:r>
            <a:r>
              <a:rPr lang="en-US" sz="1200" spc="-10" dirty="0">
                <a:solidFill>
                  <a:srgbClr val="FFFFFF"/>
                </a:solidFill>
                <a:latin typeface="Calibri"/>
                <a:cs typeface="Calibri"/>
              </a:rPr>
              <a:t>: a “wow” factor is necessary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68061" y="1604010"/>
            <a:ext cx="2171700" cy="1304925"/>
          </a:xfrm>
          <a:custGeom>
            <a:avLst/>
            <a:gdLst/>
            <a:ahLst/>
            <a:cxnLst/>
            <a:rect l="l" t="t" r="r" b="b"/>
            <a:pathLst>
              <a:path w="2171700" h="1304925">
                <a:moveTo>
                  <a:pt x="1954276" y="0"/>
                </a:moveTo>
                <a:lnTo>
                  <a:pt x="217424" y="0"/>
                </a:lnTo>
                <a:lnTo>
                  <a:pt x="167591" y="5745"/>
                </a:lnTo>
                <a:lnTo>
                  <a:pt x="121834" y="22110"/>
                </a:lnTo>
                <a:lnTo>
                  <a:pt x="81463" y="47786"/>
                </a:lnTo>
                <a:lnTo>
                  <a:pt x="47786" y="81463"/>
                </a:lnTo>
                <a:lnTo>
                  <a:pt x="22110" y="121834"/>
                </a:lnTo>
                <a:lnTo>
                  <a:pt x="5745" y="167591"/>
                </a:lnTo>
                <a:lnTo>
                  <a:pt x="0" y="217424"/>
                </a:lnTo>
                <a:lnTo>
                  <a:pt x="0" y="1087119"/>
                </a:lnTo>
                <a:lnTo>
                  <a:pt x="5745" y="1136952"/>
                </a:lnTo>
                <a:lnTo>
                  <a:pt x="22110" y="1182709"/>
                </a:lnTo>
                <a:lnTo>
                  <a:pt x="47786" y="1223080"/>
                </a:lnTo>
                <a:lnTo>
                  <a:pt x="81463" y="1256757"/>
                </a:lnTo>
                <a:lnTo>
                  <a:pt x="121834" y="1282433"/>
                </a:lnTo>
                <a:lnTo>
                  <a:pt x="167591" y="1298798"/>
                </a:lnTo>
                <a:lnTo>
                  <a:pt x="217424" y="1304543"/>
                </a:lnTo>
                <a:lnTo>
                  <a:pt x="1954276" y="1304543"/>
                </a:lnTo>
                <a:lnTo>
                  <a:pt x="2004108" y="1298798"/>
                </a:lnTo>
                <a:lnTo>
                  <a:pt x="2049865" y="1282433"/>
                </a:lnTo>
                <a:lnTo>
                  <a:pt x="2090236" y="1256757"/>
                </a:lnTo>
                <a:lnTo>
                  <a:pt x="2123913" y="1223080"/>
                </a:lnTo>
                <a:lnTo>
                  <a:pt x="2149589" y="1182709"/>
                </a:lnTo>
                <a:lnTo>
                  <a:pt x="2165954" y="1136952"/>
                </a:lnTo>
                <a:lnTo>
                  <a:pt x="2171699" y="1087119"/>
                </a:lnTo>
                <a:lnTo>
                  <a:pt x="2171699" y="217424"/>
                </a:lnTo>
                <a:lnTo>
                  <a:pt x="2165954" y="167591"/>
                </a:lnTo>
                <a:lnTo>
                  <a:pt x="2149589" y="121834"/>
                </a:lnTo>
                <a:lnTo>
                  <a:pt x="2123913" y="81463"/>
                </a:lnTo>
                <a:lnTo>
                  <a:pt x="2090236" y="47786"/>
                </a:lnTo>
                <a:lnTo>
                  <a:pt x="2049865" y="22110"/>
                </a:lnTo>
                <a:lnTo>
                  <a:pt x="2004108" y="5745"/>
                </a:lnTo>
                <a:lnTo>
                  <a:pt x="195427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2552" y="1798701"/>
            <a:ext cx="1442085" cy="879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1270" algn="ctr">
              <a:lnSpc>
                <a:spcPts val="1320"/>
              </a:lnSpc>
              <a:spcBef>
                <a:spcPts val="24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Beyond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business  relationship, personal  relationships must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be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developed that</a:t>
            </a:r>
            <a:r>
              <a:rPr sz="1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engage  customers.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57693" y="1604010"/>
            <a:ext cx="2171700" cy="1304925"/>
          </a:xfrm>
          <a:custGeom>
            <a:avLst/>
            <a:gdLst/>
            <a:ahLst/>
            <a:cxnLst/>
            <a:rect l="l" t="t" r="r" b="b"/>
            <a:pathLst>
              <a:path w="2171700" h="1304925">
                <a:moveTo>
                  <a:pt x="1954276" y="0"/>
                </a:moveTo>
                <a:lnTo>
                  <a:pt x="217424" y="0"/>
                </a:lnTo>
                <a:lnTo>
                  <a:pt x="167591" y="5745"/>
                </a:lnTo>
                <a:lnTo>
                  <a:pt x="121834" y="22110"/>
                </a:lnTo>
                <a:lnTo>
                  <a:pt x="81463" y="47786"/>
                </a:lnTo>
                <a:lnTo>
                  <a:pt x="47786" y="81463"/>
                </a:lnTo>
                <a:lnTo>
                  <a:pt x="22110" y="121834"/>
                </a:lnTo>
                <a:lnTo>
                  <a:pt x="5745" y="167591"/>
                </a:lnTo>
                <a:lnTo>
                  <a:pt x="0" y="217424"/>
                </a:lnTo>
                <a:lnTo>
                  <a:pt x="0" y="1087119"/>
                </a:lnTo>
                <a:lnTo>
                  <a:pt x="5745" y="1136952"/>
                </a:lnTo>
                <a:lnTo>
                  <a:pt x="22110" y="1182709"/>
                </a:lnTo>
                <a:lnTo>
                  <a:pt x="47786" y="1223080"/>
                </a:lnTo>
                <a:lnTo>
                  <a:pt x="81463" y="1256757"/>
                </a:lnTo>
                <a:lnTo>
                  <a:pt x="121834" y="1282433"/>
                </a:lnTo>
                <a:lnTo>
                  <a:pt x="167591" y="1298798"/>
                </a:lnTo>
                <a:lnTo>
                  <a:pt x="217424" y="1304543"/>
                </a:lnTo>
                <a:lnTo>
                  <a:pt x="1954276" y="1304543"/>
                </a:lnTo>
                <a:lnTo>
                  <a:pt x="2004108" y="1298798"/>
                </a:lnTo>
                <a:lnTo>
                  <a:pt x="2049865" y="1282433"/>
                </a:lnTo>
                <a:lnTo>
                  <a:pt x="2090236" y="1256757"/>
                </a:lnTo>
                <a:lnTo>
                  <a:pt x="2123913" y="1223080"/>
                </a:lnTo>
                <a:lnTo>
                  <a:pt x="2149589" y="1182709"/>
                </a:lnTo>
                <a:lnTo>
                  <a:pt x="2165954" y="1136952"/>
                </a:lnTo>
                <a:lnTo>
                  <a:pt x="2171700" y="1087119"/>
                </a:lnTo>
                <a:lnTo>
                  <a:pt x="2171700" y="217424"/>
                </a:lnTo>
                <a:lnTo>
                  <a:pt x="2165954" y="167591"/>
                </a:lnTo>
                <a:lnTo>
                  <a:pt x="2149589" y="121834"/>
                </a:lnTo>
                <a:lnTo>
                  <a:pt x="2123913" y="81463"/>
                </a:lnTo>
                <a:lnTo>
                  <a:pt x="2090236" y="47786"/>
                </a:lnTo>
                <a:lnTo>
                  <a:pt x="2049865" y="22110"/>
                </a:lnTo>
                <a:lnTo>
                  <a:pt x="2004108" y="5745"/>
                </a:lnTo>
                <a:lnTo>
                  <a:pt x="195427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10347" y="2049907"/>
            <a:ext cx="1866264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20955">
              <a:lnSpc>
                <a:spcPts val="1320"/>
              </a:lnSpc>
              <a:spcBef>
                <a:spcPts val="24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Engaged customers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are more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likely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stay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spend</a:t>
            </a:r>
            <a:r>
              <a:rPr sz="1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more.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78429" y="3124961"/>
            <a:ext cx="2171700" cy="1303020"/>
          </a:xfrm>
          <a:custGeom>
            <a:avLst/>
            <a:gdLst/>
            <a:ahLst/>
            <a:cxnLst/>
            <a:rect l="l" t="t" r="r" b="b"/>
            <a:pathLst>
              <a:path w="2171700" h="1303020">
                <a:moveTo>
                  <a:pt x="1954530" y="0"/>
                </a:moveTo>
                <a:lnTo>
                  <a:pt x="217169" y="0"/>
                </a:lnTo>
                <a:lnTo>
                  <a:pt x="167391" y="5738"/>
                </a:lnTo>
                <a:lnTo>
                  <a:pt x="121686" y="22082"/>
                </a:lnTo>
                <a:lnTo>
                  <a:pt x="81362" y="47726"/>
                </a:lnTo>
                <a:lnTo>
                  <a:pt x="47726" y="81362"/>
                </a:lnTo>
                <a:lnTo>
                  <a:pt x="22082" y="121686"/>
                </a:lnTo>
                <a:lnTo>
                  <a:pt x="5738" y="167391"/>
                </a:lnTo>
                <a:lnTo>
                  <a:pt x="0" y="217170"/>
                </a:lnTo>
                <a:lnTo>
                  <a:pt x="0" y="1085850"/>
                </a:lnTo>
                <a:lnTo>
                  <a:pt x="5738" y="1135628"/>
                </a:lnTo>
                <a:lnTo>
                  <a:pt x="22082" y="1181333"/>
                </a:lnTo>
                <a:lnTo>
                  <a:pt x="47726" y="1221657"/>
                </a:lnTo>
                <a:lnTo>
                  <a:pt x="81362" y="1255293"/>
                </a:lnTo>
                <a:lnTo>
                  <a:pt x="121686" y="1280937"/>
                </a:lnTo>
                <a:lnTo>
                  <a:pt x="167391" y="1297281"/>
                </a:lnTo>
                <a:lnTo>
                  <a:pt x="217169" y="1303020"/>
                </a:lnTo>
                <a:lnTo>
                  <a:pt x="1954530" y="1303020"/>
                </a:lnTo>
                <a:lnTo>
                  <a:pt x="2004308" y="1297281"/>
                </a:lnTo>
                <a:lnTo>
                  <a:pt x="2050013" y="1280937"/>
                </a:lnTo>
                <a:lnTo>
                  <a:pt x="2090337" y="1255293"/>
                </a:lnTo>
                <a:lnTo>
                  <a:pt x="2123973" y="1221657"/>
                </a:lnTo>
                <a:lnTo>
                  <a:pt x="2149617" y="1181333"/>
                </a:lnTo>
                <a:lnTo>
                  <a:pt x="2165961" y="1135628"/>
                </a:lnTo>
                <a:lnTo>
                  <a:pt x="2171699" y="1085850"/>
                </a:lnTo>
                <a:lnTo>
                  <a:pt x="2171699" y="217170"/>
                </a:lnTo>
                <a:lnTo>
                  <a:pt x="2165961" y="167391"/>
                </a:lnTo>
                <a:lnTo>
                  <a:pt x="2149617" y="121686"/>
                </a:lnTo>
                <a:lnTo>
                  <a:pt x="2123973" y="81362"/>
                </a:lnTo>
                <a:lnTo>
                  <a:pt x="2090337" y="47726"/>
                </a:lnTo>
                <a:lnTo>
                  <a:pt x="2050013" y="22082"/>
                </a:lnTo>
                <a:lnTo>
                  <a:pt x="2004308" y="5738"/>
                </a:lnTo>
                <a:lnTo>
                  <a:pt x="195453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61817" y="3403219"/>
            <a:ext cx="1804670" cy="711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-1270" algn="ctr">
              <a:lnSpc>
                <a:spcPts val="1320"/>
              </a:lnSpc>
              <a:spcBef>
                <a:spcPts val="24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important connection  between engaged</a:t>
            </a:r>
            <a:r>
              <a:rPr sz="1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customers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engaged employees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well-established.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68061" y="3124961"/>
            <a:ext cx="2171700" cy="1303020"/>
          </a:xfrm>
          <a:custGeom>
            <a:avLst/>
            <a:gdLst/>
            <a:ahLst/>
            <a:cxnLst/>
            <a:rect l="l" t="t" r="r" b="b"/>
            <a:pathLst>
              <a:path w="2171700" h="1303020">
                <a:moveTo>
                  <a:pt x="1954530" y="0"/>
                </a:moveTo>
                <a:lnTo>
                  <a:pt x="217170" y="0"/>
                </a:lnTo>
                <a:lnTo>
                  <a:pt x="167391" y="5738"/>
                </a:lnTo>
                <a:lnTo>
                  <a:pt x="121686" y="22082"/>
                </a:lnTo>
                <a:lnTo>
                  <a:pt x="81362" y="47726"/>
                </a:lnTo>
                <a:lnTo>
                  <a:pt x="47726" y="81362"/>
                </a:lnTo>
                <a:lnTo>
                  <a:pt x="22082" y="121686"/>
                </a:lnTo>
                <a:lnTo>
                  <a:pt x="5738" y="167391"/>
                </a:lnTo>
                <a:lnTo>
                  <a:pt x="0" y="217170"/>
                </a:lnTo>
                <a:lnTo>
                  <a:pt x="0" y="1085850"/>
                </a:lnTo>
                <a:lnTo>
                  <a:pt x="5738" y="1135628"/>
                </a:lnTo>
                <a:lnTo>
                  <a:pt x="22082" y="1181333"/>
                </a:lnTo>
                <a:lnTo>
                  <a:pt x="47726" y="1221657"/>
                </a:lnTo>
                <a:lnTo>
                  <a:pt x="81362" y="1255293"/>
                </a:lnTo>
                <a:lnTo>
                  <a:pt x="121686" y="1280937"/>
                </a:lnTo>
                <a:lnTo>
                  <a:pt x="167391" y="1297281"/>
                </a:lnTo>
                <a:lnTo>
                  <a:pt x="217170" y="1303020"/>
                </a:lnTo>
                <a:lnTo>
                  <a:pt x="1954530" y="1303020"/>
                </a:lnTo>
                <a:lnTo>
                  <a:pt x="2004308" y="1297281"/>
                </a:lnTo>
                <a:lnTo>
                  <a:pt x="2050013" y="1280937"/>
                </a:lnTo>
                <a:lnTo>
                  <a:pt x="2090337" y="1255293"/>
                </a:lnTo>
                <a:lnTo>
                  <a:pt x="2123973" y="1221657"/>
                </a:lnTo>
                <a:lnTo>
                  <a:pt x="2149617" y="1181333"/>
                </a:lnTo>
                <a:lnTo>
                  <a:pt x="2165961" y="1135628"/>
                </a:lnTo>
                <a:lnTo>
                  <a:pt x="2171699" y="1085850"/>
                </a:lnTo>
                <a:lnTo>
                  <a:pt x="2171699" y="217170"/>
                </a:lnTo>
                <a:lnTo>
                  <a:pt x="2165961" y="167391"/>
                </a:lnTo>
                <a:lnTo>
                  <a:pt x="2149617" y="121686"/>
                </a:lnTo>
                <a:lnTo>
                  <a:pt x="2123973" y="81362"/>
                </a:lnTo>
                <a:lnTo>
                  <a:pt x="2090337" y="47726"/>
                </a:lnTo>
                <a:lnTo>
                  <a:pt x="2050013" y="22082"/>
                </a:lnTo>
                <a:lnTo>
                  <a:pt x="2004308" y="5738"/>
                </a:lnTo>
                <a:lnTo>
                  <a:pt x="195453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00903" y="3235578"/>
            <a:ext cx="1903730" cy="10452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2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Engaged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employees are more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likely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engage customers,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who when engaged, are more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likely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stay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spend,</a:t>
            </a:r>
            <a:r>
              <a:rPr sz="1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which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 turn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drives revenue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profit.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57693" y="3124961"/>
            <a:ext cx="2171700" cy="1303020"/>
          </a:xfrm>
          <a:custGeom>
            <a:avLst/>
            <a:gdLst/>
            <a:ahLst/>
            <a:cxnLst/>
            <a:rect l="l" t="t" r="r" b="b"/>
            <a:pathLst>
              <a:path w="2171700" h="1303020">
                <a:moveTo>
                  <a:pt x="1954529" y="0"/>
                </a:moveTo>
                <a:lnTo>
                  <a:pt x="217170" y="0"/>
                </a:lnTo>
                <a:lnTo>
                  <a:pt x="167391" y="5738"/>
                </a:lnTo>
                <a:lnTo>
                  <a:pt x="121686" y="22082"/>
                </a:lnTo>
                <a:lnTo>
                  <a:pt x="81362" y="47726"/>
                </a:lnTo>
                <a:lnTo>
                  <a:pt x="47726" y="81362"/>
                </a:lnTo>
                <a:lnTo>
                  <a:pt x="22082" y="121686"/>
                </a:lnTo>
                <a:lnTo>
                  <a:pt x="5738" y="167391"/>
                </a:lnTo>
                <a:lnTo>
                  <a:pt x="0" y="217170"/>
                </a:lnTo>
                <a:lnTo>
                  <a:pt x="0" y="1085850"/>
                </a:lnTo>
                <a:lnTo>
                  <a:pt x="5738" y="1135628"/>
                </a:lnTo>
                <a:lnTo>
                  <a:pt x="22082" y="1181333"/>
                </a:lnTo>
                <a:lnTo>
                  <a:pt x="47726" y="1221657"/>
                </a:lnTo>
                <a:lnTo>
                  <a:pt x="81362" y="1255293"/>
                </a:lnTo>
                <a:lnTo>
                  <a:pt x="121686" y="1280937"/>
                </a:lnTo>
                <a:lnTo>
                  <a:pt x="167391" y="1297281"/>
                </a:lnTo>
                <a:lnTo>
                  <a:pt x="217170" y="1303020"/>
                </a:lnTo>
                <a:lnTo>
                  <a:pt x="1954529" y="1303020"/>
                </a:lnTo>
                <a:lnTo>
                  <a:pt x="2004308" y="1297281"/>
                </a:lnTo>
                <a:lnTo>
                  <a:pt x="2050013" y="1280937"/>
                </a:lnTo>
                <a:lnTo>
                  <a:pt x="2090337" y="1255293"/>
                </a:lnTo>
                <a:lnTo>
                  <a:pt x="2123973" y="1221657"/>
                </a:lnTo>
                <a:lnTo>
                  <a:pt x="2149617" y="1181333"/>
                </a:lnTo>
                <a:lnTo>
                  <a:pt x="2165961" y="1135628"/>
                </a:lnTo>
                <a:lnTo>
                  <a:pt x="2171700" y="1085850"/>
                </a:lnTo>
                <a:lnTo>
                  <a:pt x="2171700" y="217170"/>
                </a:lnTo>
                <a:lnTo>
                  <a:pt x="2165961" y="167391"/>
                </a:lnTo>
                <a:lnTo>
                  <a:pt x="2149617" y="121686"/>
                </a:lnTo>
                <a:lnTo>
                  <a:pt x="2123973" y="81362"/>
                </a:lnTo>
                <a:lnTo>
                  <a:pt x="2090337" y="47726"/>
                </a:lnTo>
                <a:lnTo>
                  <a:pt x="2050013" y="22082"/>
                </a:lnTo>
                <a:lnTo>
                  <a:pt x="2004308" y="5738"/>
                </a:lnTo>
                <a:lnTo>
                  <a:pt x="19545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04252" y="3319398"/>
            <a:ext cx="1877695" cy="879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635" algn="ctr">
              <a:lnSpc>
                <a:spcPts val="1320"/>
              </a:lnSpc>
              <a:spcBef>
                <a:spcPts val="24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Engaged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employees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customers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return, on</a:t>
            </a:r>
            <a:r>
              <a:rPr sz="1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average,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23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3.4 times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1200">
              <a:latin typeface="Calibri"/>
              <a:cs typeface="Calibri"/>
            </a:endParaRPr>
          </a:p>
          <a:p>
            <a:pPr marL="68580" marR="62230" algn="ctr">
              <a:lnSpc>
                <a:spcPts val="1320"/>
              </a:lnSpc>
              <a:spcBef>
                <a:spcPts val="85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organizations where</a:t>
            </a:r>
            <a:r>
              <a:rPr sz="12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neither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engaged.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78429" y="4645914"/>
            <a:ext cx="2171700" cy="1303020"/>
          </a:xfrm>
          <a:custGeom>
            <a:avLst/>
            <a:gdLst/>
            <a:ahLst/>
            <a:cxnLst/>
            <a:rect l="l" t="t" r="r" b="b"/>
            <a:pathLst>
              <a:path w="2171700" h="1303020">
                <a:moveTo>
                  <a:pt x="1954530" y="0"/>
                </a:moveTo>
                <a:lnTo>
                  <a:pt x="217169" y="0"/>
                </a:lnTo>
                <a:lnTo>
                  <a:pt x="167391" y="5738"/>
                </a:lnTo>
                <a:lnTo>
                  <a:pt x="121686" y="22082"/>
                </a:lnTo>
                <a:lnTo>
                  <a:pt x="81362" y="47726"/>
                </a:lnTo>
                <a:lnTo>
                  <a:pt x="47726" y="81362"/>
                </a:lnTo>
                <a:lnTo>
                  <a:pt x="22082" y="121686"/>
                </a:lnTo>
                <a:lnTo>
                  <a:pt x="5738" y="167391"/>
                </a:lnTo>
                <a:lnTo>
                  <a:pt x="0" y="217169"/>
                </a:lnTo>
                <a:lnTo>
                  <a:pt x="0" y="1085850"/>
                </a:lnTo>
                <a:lnTo>
                  <a:pt x="5738" y="1135644"/>
                </a:lnTo>
                <a:lnTo>
                  <a:pt x="22082" y="1181355"/>
                </a:lnTo>
                <a:lnTo>
                  <a:pt x="47726" y="1221678"/>
                </a:lnTo>
                <a:lnTo>
                  <a:pt x="81362" y="1255309"/>
                </a:lnTo>
                <a:lnTo>
                  <a:pt x="121686" y="1280946"/>
                </a:lnTo>
                <a:lnTo>
                  <a:pt x="167391" y="1297284"/>
                </a:lnTo>
                <a:lnTo>
                  <a:pt x="217169" y="1303020"/>
                </a:lnTo>
                <a:lnTo>
                  <a:pt x="1954530" y="1303020"/>
                </a:lnTo>
                <a:lnTo>
                  <a:pt x="2004308" y="1297284"/>
                </a:lnTo>
                <a:lnTo>
                  <a:pt x="2050013" y="1280946"/>
                </a:lnTo>
                <a:lnTo>
                  <a:pt x="2090337" y="1255309"/>
                </a:lnTo>
                <a:lnTo>
                  <a:pt x="2123973" y="1221678"/>
                </a:lnTo>
                <a:lnTo>
                  <a:pt x="2149617" y="1181355"/>
                </a:lnTo>
                <a:lnTo>
                  <a:pt x="2165961" y="1135644"/>
                </a:lnTo>
                <a:lnTo>
                  <a:pt x="2171699" y="1085850"/>
                </a:lnTo>
                <a:lnTo>
                  <a:pt x="2171699" y="217169"/>
                </a:lnTo>
                <a:lnTo>
                  <a:pt x="2165961" y="167391"/>
                </a:lnTo>
                <a:lnTo>
                  <a:pt x="2149617" y="121686"/>
                </a:lnTo>
                <a:lnTo>
                  <a:pt x="2123973" y="81362"/>
                </a:lnTo>
                <a:lnTo>
                  <a:pt x="2090337" y="47726"/>
                </a:lnTo>
                <a:lnTo>
                  <a:pt x="2050013" y="22082"/>
                </a:lnTo>
                <a:lnTo>
                  <a:pt x="2004308" y="5738"/>
                </a:lnTo>
                <a:lnTo>
                  <a:pt x="195453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85617" y="4839970"/>
            <a:ext cx="1955164" cy="87947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065" marR="5080" indent="635" algn="ctr">
              <a:lnSpc>
                <a:spcPct val="91700"/>
              </a:lnSpc>
              <a:spcBef>
                <a:spcPts val="219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Channel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partners are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key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constituent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many  organizations. They are often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  main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or even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sole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connection  to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customers.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68061" y="4645914"/>
            <a:ext cx="2171700" cy="1303020"/>
          </a:xfrm>
          <a:custGeom>
            <a:avLst/>
            <a:gdLst/>
            <a:ahLst/>
            <a:cxnLst/>
            <a:rect l="l" t="t" r="r" b="b"/>
            <a:pathLst>
              <a:path w="2171700" h="1303020">
                <a:moveTo>
                  <a:pt x="1954530" y="0"/>
                </a:moveTo>
                <a:lnTo>
                  <a:pt x="217170" y="0"/>
                </a:lnTo>
                <a:lnTo>
                  <a:pt x="167391" y="5738"/>
                </a:lnTo>
                <a:lnTo>
                  <a:pt x="121686" y="22082"/>
                </a:lnTo>
                <a:lnTo>
                  <a:pt x="81362" y="47726"/>
                </a:lnTo>
                <a:lnTo>
                  <a:pt x="47726" y="81362"/>
                </a:lnTo>
                <a:lnTo>
                  <a:pt x="22082" y="121686"/>
                </a:lnTo>
                <a:lnTo>
                  <a:pt x="5738" y="167391"/>
                </a:lnTo>
                <a:lnTo>
                  <a:pt x="0" y="217169"/>
                </a:lnTo>
                <a:lnTo>
                  <a:pt x="0" y="1085850"/>
                </a:lnTo>
                <a:lnTo>
                  <a:pt x="5738" y="1135644"/>
                </a:lnTo>
                <a:lnTo>
                  <a:pt x="22082" y="1181355"/>
                </a:lnTo>
                <a:lnTo>
                  <a:pt x="47726" y="1221678"/>
                </a:lnTo>
                <a:lnTo>
                  <a:pt x="81362" y="1255309"/>
                </a:lnTo>
                <a:lnTo>
                  <a:pt x="121686" y="1280946"/>
                </a:lnTo>
                <a:lnTo>
                  <a:pt x="167391" y="1297284"/>
                </a:lnTo>
                <a:lnTo>
                  <a:pt x="217170" y="1303020"/>
                </a:lnTo>
                <a:lnTo>
                  <a:pt x="1954530" y="1303020"/>
                </a:lnTo>
                <a:lnTo>
                  <a:pt x="2004308" y="1297284"/>
                </a:lnTo>
                <a:lnTo>
                  <a:pt x="2050013" y="1280946"/>
                </a:lnTo>
                <a:lnTo>
                  <a:pt x="2090337" y="1255309"/>
                </a:lnTo>
                <a:lnTo>
                  <a:pt x="2123973" y="1221678"/>
                </a:lnTo>
                <a:lnTo>
                  <a:pt x="2149617" y="1181355"/>
                </a:lnTo>
                <a:lnTo>
                  <a:pt x="2165961" y="1135644"/>
                </a:lnTo>
                <a:lnTo>
                  <a:pt x="2171699" y="1085850"/>
                </a:lnTo>
                <a:lnTo>
                  <a:pt x="2171699" y="217169"/>
                </a:lnTo>
                <a:lnTo>
                  <a:pt x="2165961" y="167391"/>
                </a:lnTo>
                <a:lnTo>
                  <a:pt x="2149617" y="121686"/>
                </a:lnTo>
                <a:lnTo>
                  <a:pt x="2123973" y="81362"/>
                </a:lnTo>
                <a:lnTo>
                  <a:pt x="2090337" y="47726"/>
                </a:lnTo>
                <a:lnTo>
                  <a:pt x="2050013" y="22082"/>
                </a:lnTo>
                <a:lnTo>
                  <a:pt x="2004308" y="5738"/>
                </a:lnTo>
                <a:lnTo>
                  <a:pt x="195453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16144" y="5007609"/>
            <a:ext cx="187642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73025" algn="just">
              <a:lnSpc>
                <a:spcPts val="1320"/>
              </a:lnSpc>
              <a:spcBef>
                <a:spcPts val="24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Channel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partners should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be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engaged just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like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customers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employees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emotionally.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57693" y="4645914"/>
            <a:ext cx="2171700" cy="1303020"/>
          </a:xfrm>
          <a:custGeom>
            <a:avLst/>
            <a:gdLst/>
            <a:ahLst/>
            <a:cxnLst/>
            <a:rect l="l" t="t" r="r" b="b"/>
            <a:pathLst>
              <a:path w="2171700" h="1303020">
                <a:moveTo>
                  <a:pt x="1954529" y="0"/>
                </a:moveTo>
                <a:lnTo>
                  <a:pt x="217170" y="0"/>
                </a:lnTo>
                <a:lnTo>
                  <a:pt x="167391" y="5738"/>
                </a:lnTo>
                <a:lnTo>
                  <a:pt x="121686" y="22082"/>
                </a:lnTo>
                <a:lnTo>
                  <a:pt x="81362" y="47726"/>
                </a:lnTo>
                <a:lnTo>
                  <a:pt x="47726" y="81362"/>
                </a:lnTo>
                <a:lnTo>
                  <a:pt x="22082" y="121686"/>
                </a:lnTo>
                <a:lnTo>
                  <a:pt x="5738" y="167391"/>
                </a:lnTo>
                <a:lnTo>
                  <a:pt x="0" y="217169"/>
                </a:lnTo>
                <a:lnTo>
                  <a:pt x="0" y="1085850"/>
                </a:lnTo>
                <a:lnTo>
                  <a:pt x="5738" y="1135644"/>
                </a:lnTo>
                <a:lnTo>
                  <a:pt x="22082" y="1181355"/>
                </a:lnTo>
                <a:lnTo>
                  <a:pt x="47726" y="1221678"/>
                </a:lnTo>
                <a:lnTo>
                  <a:pt x="81362" y="1255309"/>
                </a:lnTo>
                <a:lnTo>
                  <a:pt x="121686" y="1280946"/>
                </a:lnTo>
                <a:lnTo>
                  <a:pt x="167391" y="1297284"/>
                </a:lnTo>
                <a:lnTo>
                  <a:pt x="217170" y="1303020"/>
                </a:lnTo>
                <a:lnTo>
                  <a:pt x="1954529" y="1303020"/>
                </a:lnTo>
                <a:lnTo>
                  <a:pt x="2004308" y="1297284"/>
                </a:lnTo>
                <a:lnTo>
                  <a:pt x="2050013" y="1280946"/>
                </a:lnTo>
                <a:lnTo>
                  <a:pt x="2090337" y="1255309"/>
                </a:lnTo>
                <a:lnTo>
                  <a:pt x="2123973" y="1221678"/>
                </a:lnTo>
                <a:lnTo>
                  <a:pt x="2149617" y="1181355"/>
                </a:lnTo>
                <a:lnTo>
                  <a:pt x="2165961" y="1135644"/>
                </a:lnTo>
                <a:lnTo>
                  <a:pt x="2171700" y="1085850"/>
                </a:lnTo>
                <a:lnTo>
                  <a:pt x="2171700" y="217169"/>
                </a:lnTo>
                <a:lnTo>
                  <a:pt x="2165961" y="167391"/>
                </a:lnTo>
                <a:lnTo>
                  <a:pt x="2149617" y="121686"/>
                </a:lnTo>
                <a:lnTo>
                  <a:pt x="2123973" y="81362"/>
                </a:lnTo>
                <a:lnTo>
                  <a:pt x="2090337" y="47726"/>
                </a:lnTo>
                <a:lnTo>
                  <a:pt x="2050013" y="22082"/>
                </a:lnTo>
                <a:lnTo>
                  <a:pt x="2004308" y="5738"/>
                </a:lnTo>
                <a:lnTo>
                  <a:pt x="19545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69200" y="4839970"/>
            <a:ext cx="1947545" cy="87947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065" marR="5080" indent="-1270" algn="ctr">
              <a:lnSpc>
                <a:spcPct val="91700"/>
              </a:lnSpc>
              <a:spcBef>
                <a:spcPts val="219"/>
              </a:spcBef>
            </a:pP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engage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channel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partners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must select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carefully,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support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them,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manage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relationship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recognize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reward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them.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22376" y="6370320"/>
            <a:ext cx="10902315" cy="152400"/>
            <a:chOff x="722376" y="6370320"/>
            <a:chExt cx="10902315" cy="152400"/>
          </a:xfrm>
        </p:grpSpPr>
        <p:sp>
          <p:nvSpPr>
            <p:cNvPr id="22" name="object 22"/>
            <p:cNvSpPr/>
            <p:nvPr/>
          </p:nvSpPr>
          <p:spPr>
            <a:xfrm>
              <a:off x="722376" y="6446520"/>
              <a:ext cx="10902315" cy="0"/>
            </a:xfrm>
            <a:custGeom>
              <a:avLst/>
              <a:gdLst/>
              <a:ahLst/>
              <a:cxnLst/>
              <a:rect l="l" t="t" r="r" b="b"/>
              <a:pathLst>
                <a:path w="10902315">
                  <a:moveTo>
                    <a:pt x="0" y="0"/>
                  </a:moveTo>
                  <a:lnTo>
                    <a:pt x="109021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9655" y="6370320"/>
              <a:ext cx="1524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18631" y="6370320"/>
              <a:ext cx="1524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03035" y="6370320"/>
              <a:ext cx="152400" cy="15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90487" y="6370320"/>
              <a:ext cx="1524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80987" y="6370320"/>
              <a:ext cx="15240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65391" y="637032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4745" y="1543557"/>
            <a:ext cx="4179570" cy="351662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 indent="1112520" algn="r">
              <a:lnSpc>
                <a:spcPct val="93100"/>
              </a:lnSpc>
              <a:spcBef>
                <a:spcPts val="765"/>
              </a:spcBef>
            </a:pPr>
            <a:r>
              <a:rPr sz="8000" spc="-5" dirty="0"/>
              <a:t>Sample  E</a:t>
            </a:r>
            <a:r>
              <a:rPr sz="8000" spc="-140" dirty="0"/>
              <a:t>x</a:t>
            </a:r>
            <a:r>
              <a:rPr sz="8000" spc="-5" dirty="0"/>
              <a:t>am  </a:t>
            </a:r>
            <a:r>
              <a:rPr sz="8000" dirty="0"/>
              <a:t>Que</a:t>
            </a:r>
            <a:r>
              <a:rPr sz="8000" spc="-90" dirty="0"/>
              <a:t>s</a:t>
            </a:r>
            <a:r>
              <a:rPr sz="8000" dirty="0"/>
              <a:t>tions</a:t>
            </a:r>
            <a:endParaRPr sz="8000"/>
          </a:p>
        </p:txBody>
      </p:sp>
      <p:grpSp>
        <p:nvGrpSpPr>
          <p:cNvPr id="3" name="object 3"/>
          <p:cNvGrpSpPr/>
          <p:nvPr/>
        </p:nvGrpSpPr>
        <p:grpSpPr>
          <a:xfrm>
            <a:off x="6835140" y="891539"/>
            <a:ext cx="5356860" cy="5072380"/>
            <a:chOff x="6835140" y="891539"/>
            <a:chExt cx="5356860" cy="5072380"/>
          </a:xfrm>
        </p:grpSpPr>
        <p:sp>
          <p:nvSpPr>
            <p:cNvPr id="4" name="object 4"/>
            <p:cNvSpPr/>
            <p:nvPr/>
          </p:nvSpPr>
          <p:spPr>
            <a:xfrm>
              <a:off x="6835140" y="891539"/>
              <a:ext cx="722630" cy="5072380"/>
            </a:xfrm>
            <a:custGeom>
              <a:avLst/>
              <a:gdLst/>
              <a:ahLst/>
              <a:cxnLst/>
              <a:rect l="l" t="t" r="r" b="b"/>
              <a:pathLst>
                <a:path w="722629" h="5072380">
                  <a:moveTo>
                    <a:pt x="722376" y="0"/>
                  </a:moveTo>
                  <a:lnTo>
                    <a:pt x="0" y="0"/>
                  </a:lnTo>
                  <a:lnTo>
                    <a:pt x="0" y="5071872"/>
                  </a:lnTo>
                  <a:lnTo>
                    <a:pt x="722376" y="507187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4B5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34656" y="891539"/>
              <a:ext cx="4657725" cy="5072380"/>
            </a:xfrm>
            <a:custGeom>
              <a:avLst/>
              <a:gdLst/>
              <a:ahLst/>
              <a:cxnLst/>
              <a:rect l="l" t="t" r="r" b="b"/>
              <a:pathLst>
                <a:path w="4657725" h="5072380">
                  <a:moveTo>
                    <a:pt x="4657344" y="0"/>
                  </a:moveTo>
                  <a:lnTo>
                    <a:pt x="0" y="0"/>
                  </a:lnTo>
                  <a:lnTo>
                    <a:pt x="0" y="5071872"/>
                  </a:lnTo>
                  <a:lnTo>
                    <a:pt x="4657344" y="5071872"/>
                  </a:lnTo>
                  <a:lnTo>
                    <a:pt x="4657344" y="0"/>
                  </a:lnTo>
                  <a:close/>
                </a:path>
              </a:pathLst>
            </a:custGeom>
            <a:solidFill>
              <a:srgbClr val="7E7E7E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52029" y="1156461"/>
            <a:ext cx="3876040" cy="420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70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25" dirty="0">
                <a:latin typeface="Calibri"/>
                <a:cs typeface="Calibri"/>
              </a:rPr>
              <a:t>key </a:t>
            </a:r>
            <a:r>
              <a:rPr sz="2400" spc="-15" dirty="0">
                <a:latin typeface="Calibri"/>
                <a:cs typeface="Calibri"/>
              </a:rPr>
              <a:t>drivers </a:t>
            </a:r>
            <a:r>
              <a:rPr sz="2400" spc="-10" dirty="0">
                <a:latin typeface="Calibri"/>
                <a:cs typeface="Calibri"/>
              </a:rPr>
              <a:t>of  customer </a:t>
            </a:r>
            <a:r>
              <a:rPr sz="2400" dirty="0">
                <a:latin typeface="Calibri"/>
                <a:cs typeface="Calibri"/>
              </a:rPr>
              <a:t>and channel  </a:t>
            </a:r>
            <a:r>
              <a:rPr sz="2400" spc="-5" dirty="0">
                <a:latin typeface="Calibri"/>
                <a:cs typeface="Calibri"/>
              </a:rPr>
              <a:t>partner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engagement?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What relationships </a:t>
            </a:r>
            <a:r>
              <a:rPr sz="2400" spc="-15" dirty="0">
                <a:latin typeface="Calibri"/>
                <a:cs typeface="Calibri"/>
              </a:rPr>
              <a:t>exist  </a:t>
            </a:r>
            <a:r>
              <a:rPr sz="2400" spc="-5" dirty="0">
                <a:latin typeface="Calibri"/>
                <a:cs typeface="Calibri"/>
              </a:rPr>
              <a:t>between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engagement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dirty="0">
                <a:latin typeface="Calibri"/>
                <a:cs typeface="Calibri"/>
              </a:rPr>
              <a:t>channel </a:t>
            </a:r>
            <a:r>
              <a:rPr sz="2400" spc="-10" dirty="0">
                <a:latin typeface="Calibri"/>
                <a:cs typeface="Calibri"/>
              </a:rPr>
              <a:t>partners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5" dirty="0">
                <a:latin typeface="Calibri"/>
                <a:cs typeface="Calibri"/>
              </a:rPr>
              <a:t>customers?</a:t>
            </a:r>
            <a:endParaRPr sz="2400">
              <a:latin typeface="Calibri"/>
              <a:cs typeface="Calibri"/>
            </a:endParaRPr>
          </a:p>
          <a:p>
            <a:pPr marL="355600" marR="558165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dirty="0">
                <a:latin typeface="Calibri"/>
                <a:cs typeface="Calibri"/>
              </a:rPr>
              <a:t>is 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relationship  </a:t>
            </a:r>
            <a:r>
              <a:rPr sz="2400" spc="-5" dirty="0">
                <a:latin typeface="Calibri"/>
                <a:cs typeface="Calibri"/>
              </a:rPr>
              <a:t>between </a:t>
            </a:r>
            <a:r>
              <a:rPr sz="2400" spc="-30" dirty="0">
                <a:latin typeface="Calibri"/>
                <a:cs typeface="Calibri"/>
              </a:rPr>
              <a:t>customer,  </a:t>
            </a:r>
            <a:r>
              <a:rPr sz="2400" spc="-5" dirty="0">
                <a:latin typeface="Calibri"/>
                <a:cs typeface="Calibri"/>
              </a:rPr>
              <a:t>employee, </a:t>
            </a:r>
            <a:r>
              <a:rPr sz="2400" dirty="0">
                <a:latin typeface="Calibri"/>
                <a:cs typeface="Calibri"/>
              </a:rPr>
              <a:t>and channel  </a:t>
            </a:r>
            <a:r>
              <a:rPr sz="2400" spc="-10" dirty="0">
                <a:latin typeface="Calibri"/>
                <a:cs typeface="Calibri"/>
              </a:rPr>
              <a:t>engagement?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2376" y="6370320"/>
            <a:ext cx="10902315" cy="152400"/>
            <a:chOff x="722376" y="6370320"/>
            <a:chExt cx="10902315" cy="152400"/>
          </a:xfrm>
        </p:grpSpPr>
        <p:sp>
          <p:nvSpPr>
            <p:cNvPr id="8" name="object 8"/>
            <p:cNvSpPr/>
            <p:nvPr/>
          </p:nvSpPr>
          <p:spPr>
            <a:xfrm>
              <a:off x="722376" y="6446520"/>
              <a:ext cx="10902315" cy="0"/>
            </a:xfrm>
            <a:custGeom>
              <a:avLst/>
              <a:gdLst/>
              <a:ahLst/>
              <a:cxnLst/>
              <a:rect l="l" t="t" r="r" b="b"/>
              <a:pathLst>
                <a:path w="10902315">
                  <a:moveTo>
                    <a:pt x="0" y="0"/>
                  </a:moveTo>
                  <a:lnTo>
                    <a:pt x="109021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9655" y="6370320"/>
              <a:ext cx="1524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18631" y="6370320"/>
              <a:ext cx="1524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03035" y="6370320"/>
              <a:ext cx="152400" cy="15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90487" y="6370320"/>
              <a:ext cx="1524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80987" y="6370320"/>
              <a:ext cx="15240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65391" y="637032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681346" y="205557"/>
            <a:ext cx="10902149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Refresher: Employee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Engagement Principles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76" name="TextBox 3">
            <a:extLst>
              <a:ext uri="{FF2B5EF4-FFF2-40B4-BE49-F238E27FC236}">
                <a16:creationId xmlns:a16="http://schemas.microsoft.com/office/drawing/2014/main" id="{61557AFE-6F3B-4A1D-B8F4-6EDA04B0B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988260"/>
              </p:ext>
            </p:extLst>
          </p:nvPr>
        </p:nvGraphicFramePr>
        <p:xfrm>
          <a:off x="2152650" y="1695401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C42457A-C6FC-4F66-ACE6-B067BB15C802}"/>
              </a:ext>
            </a:extLst>
          </p:cNvPr>
          <p:cNvGrpSpPr/>
          <p:nvPr/>
        </p:nvGrpSpPr>
        <p:grpSpPr>
          <a:xfrm>
            <a:off x="663975" y="6376506"/>
            <a:ext cx="10902149" cy="152400"/>
            <a:chOff x="617674" y="5754665"/>
            <a:chExt cx="10902149" cy="1524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2A94E07-92D4-45F7-AA5D-5B40C647D70A}"/>
                </a:ext>
              </a:extLst>
            </p:cNvPr>
            <p:cNvCxnSpPr/>
            <p:nvPr/>
          </p:nvCxnSpPr>
          <p:spPr>
            <a:xfrm>
              <a:off x="617674" y="5830865"/>
              <a:ext cx="10902149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BA28C0-2515-457C-9D19-39FB4E60C209}"/>
                </a:ext>
              </a:extLst>
            </p:cNvPr>
            <p:cNvSpPr/>
            <p:nvPr/>
          </p:nvSpPr>
          <p:spPr>
            <a:xfrm>
              <a:off x="5524204" y="5754665"/>
              <a:ext cx="152400" cy="1524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33665C-D839-4316-9628-B6FBCDA477A6}"/>
                </a:ext>
              </a:extLst>
            </p:cNvPr>
            <p:cNvSpPr/>
            <p:nvPr/>
          </p:nvSpPr>
          <p:spPr>
            <a:xfrm>
              <a:off x="5713741" y="5754665"/>
              <a:ext cx="152400" cy="152400"/>
            </a:xfrm>
            <a:prstGeom prst="ellipse">
              <a:avLst/>
            </a:prstGeom>
            <a:solidFill>
              <a:srgbClr val="297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79ABE8-6A6F-4BDF-9E95-C0A8995FF3F9}"/>
                </a:ext>
              </a:extLst>
            </p:cNvPr>
            <p:cNvSpPr/>
            <p:nvPr/>
          </p:nvSpPr>
          <p:spPr>
            <a:xfrm>
              <a:off x="5898977" y="5754665"/>
              <a:ext cx="152400" cy="152400"/>
            </a:xfrm>
            <a:prstGeom prst="ellipse">
              <a:avLst/>
            </a:prstGeom>
            <a:solidFill>
              <a:srgbClr val="15A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5FE7B5F-BB68-4387-9BCC-A5D0DFFFB731}"/>
                </a:ext>
              </a:extLst>
            </p:cNvPr>
            <p:cNvSpPr/>
            <p:nvPr/>
          </p:nvSpPr>
          <p:spPr>
            <a:xfrm>
              <a:off x="6086120" y="5754665"/>
              <a:ext cx="152400" cy="152400"/>
            </a:xfrm>
            <a:prstGeom prst="ellipse">
              <a:avLst/>
            </a:prstGeom>
            <a:solidFill>
              <a:srgbClr val="9BB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67243D5-678E-4647-8731-ED1C0C664688}"/>
                </a:ext>
              </a:extLst>
            </p:cNvPr>
            <p:cNvSpPr/>
            <p:nvPr/>
          </p:nvSpPr>
          <p:spPr>
            <a:xfrm>
              <a:off x="6275657" y="5754665"/>
              <a:ext cx="152400" cy="152400"/>
            </a:xfrm>
            <a:prstGeom prst="ellipse">
              <a:avLst/>
            </a:prstGeom>
            <a:solidFill>
              <a:srgbClr val="F49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BF11A4-E39A-48EB-A56D-702A55F136FC}"/>
                </a:ext>
              </a:extLst>
            </p:cNvPr>
            <p:cNvSpPr/>
            <p:nvPr/>
          </p:nvSpPr>
          <p:spPr>
            <a:xfrm>
              <a:off x="6460893" y="5754665"/>
              <a:ext cx="152400" cy="152400"/>
            </a:xfrm>
            <a:prstGeom prst="ellipse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09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3268" y="1410081"/>
            <a:ext cx="3054985" cy="39662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65"/>
              </a:spcBef>
            </a:pPr>
            <a:r>
              <a:rPr sz="4700" spc="-15" dirty="0">
                <a:latin typeface="Calibri"/>
                <a:cs typeface="Calibri"/>
              </a:rPr>
              <a:t>Customer  </a:t>
            </a:r>
            <a:r>
              <a:rPr sz="4700" dirty="0">
                <a:latin typeface="Calibri"/>
                <a:cs typeface="Calibri"/>
              </a:rPr>
              <a:t>and</a:t>
            </a:r>
            <a:r>
              <a:rPr sz="4700" spc="-70" dirty="0">
                <a:latin typeface="Calibri"/>
                <a:cs typeface="Calibri"/>
              </a:rPr>
              <a:t> </a:t>
            </a:r>
            <a:r>
              <a:rPr sz="4700" spc="-5" dirty="0">
                <a:latin typeface="Calibri"/>
                <a:cs typeface="Calibri"/>
              </a:rPr>
              <a:t>Channel  </a:t>
            </a:r>
            <a:r>
              <a:rPr sz="4700" spc="-15" dirty="0">
                <a:latin typeface="Calibri"/>
                <a:cs typeface="Calibri"/>
              </a:rPr>
              <a:t>Partner  </a:t>
            </a:r>
            <a:r>
              <a:rPr sz="4700" spc="-20" dirty="0">
                <a:latin typeface="Calibri"/>
                <a:cs typeface="Calibri"/>
              </a:rPr>
              <a:t>Engagement  </a:t>
            </a:r>
            <a:r>
              <a:rPr sz="4700" dirty="0">
                <a:latin typeface="Calibri"/>
                <a:cs typeface="Calibri"/>
              </a:rPr>
              <a:t>and Link </a:t>
            </a:r>
            <a:r>
              <a:rPr sz="4700" spc="-35" dirty="0">
                <a:latin typeface="Calibri"/>
                <a:cs typeface="Calibri"/>
              </a:rPr>
              <a:t>to  </a:t>
            </a:r>
            <a:r>
              <a:rPr sz="4700" spc="-10" dirty="0">
                <a:latin typeface="Calibri"/>
                <a:cs typeface="Calibri"/>
              </a:rPr>
              <a:t>Employees.</a:t>
            </a:r>
            <a:endParaRPr sz="47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91539"/>
            <a:ext cx="722630" cy="5072380"/>
          </a:xfrm>
          <a:custGeom>
            <a:avLst/>
            <a:gdLst/>
            <a:ahLst/>
            <a:cxnLst/>
            <a:rect l="l" t="t" r="r" b="b"/>
            <a:pathLst>
              <a:path w="722630" h="5072380">
                <a:moveTo>
                  <a:pt x="722376" y="0"/>
                </a:moveTo>
                <a:lnTo>
                  <a:pt x="0" y="0"/>
                </a:lnTo>
                <a:lnTo>
                  <a:pt x="0" y="5071872"/>
                </a:lnTo>
                <a:lnTo>
                  <a:pt x="722376" y="5071872"/>
                </a:lnTo>
                <a:lnTo>
                  <a:pt x="722376" y="0"/>
                </a:lnTo>
                <a:close/>
              </a:path>
            </a:pathLst>
          </a:custGeom>
          <a:solidFill>
            <a:srgbClr val="4B5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18140" y="1935479"/>
            <a:ext cx="6956425" cy="3682365"/>
            <a:chOff x="918140" y="1935479"/>
            <a:chExt cx="6956425" cy="3682365"/>
          </a:xfrm>
        </p:grpSpPr>
        <p:sp>
          <p:nvSpPr>
            <p:cNvPr id="5" name="object 5"/>
            <p:cNvSpPr/>
            <p:nvPr/>
          </p:nvSpPr>
          <p:spPr>
            <a:xfrm>
              <a:off x="918140" y="2282560"/>
              <a:ext cx="3375798" cy="3225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940" y="1935479"/>
              <a:ext cx="3151632" cy="2983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2440" y="2173223"/>
              <a:ext cx="3592067" cy="34441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7136" y="1935479"/>
              <a:ext cx="3149981" cy="2983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22376" y="6370320"/>
            <a:ext cx="10902315" cy="152400"/>
            <a:chOff x="722376" y="6370320"/>
            <a:chExt cx="10902315" cy="152400"/>
          </a:xfrm>
        </p:grpSpPr>
        <p:sp>
          <p:nvSpPr>
            <p:cNvPr id="10" name="object 10"/>
            <p:cNvSpPr/>
            <p:nvPr/>
          </p:nvSpPr>
          <p:spPr>
            <a:xfrm>
              <a:off x="722376" y="6446520"/>
              <a:ext cx="10902315" cy="0"/>
            </a:xfrm>
            <a:custGeom>
              <a:avLst/>
              <a:gdLst/>
              <a:ahLst/>
              <a:cxnLst/>
              <a:rect l="l" t="t" r="r" b="b"/>
              <a:pathLst>
                <a:path w="10902315">
                  <a:moveTo>
                    <a:pt x="0" y="0"/>
                  </a:moveTo>
                  <a:lnTo>
                    <a:pt x="109021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9655" y="6370320"/>
              <a:ext cx="15240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18631" y="637032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3035" y="6370320"/>
              <a:ext cx="152400" cy="152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90487" y="6370320"/>
              <a:ext cx="152400" cy="152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80987" y="6370320"/>
              <a:ext cx="152400" cy="1524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65391" y="6370320"/>
              <a:ext cx="152400" cy="1524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  <a:tabLst>
                <a:tab pos="1953895" algn="l"/>
              </a:tabLst>
            </a:pPr>
            <a:r>
              <a:rPr sz="6000" spc="-15" dirty="0"/>
              <a:t>What	</a:t>
            </a:r>
            <a:r>
              <a:rPr sz="6000" dirty="0"/>
              <a:t>is </a:t>
            </a:r>
            <a:r>
              <a:rPr sz="6000" spc="-20" dirty="0"/>
              <a:t>Customer</a:t>
            </a:r>
            <a:r>
              <a:rPr sz="6000" spc="-90" dirty="0"/>
              <a:t> </a:t>
            </a:r>
            <a:r>
              <a:rPr sz="6000" spc="-20" dirty="0"/>
              <a:t>Engagement?</a:t>
            </a:r>
            <a:endParaRPr sz="6000"/>
          </a:p>
        </p:txBody>
      </p:sp>
      <p:grpSp>
        <p:nvGrpSpPr>
          <p:cNvPr id="3" name="object 3"/>
          <p:cNvGrpSpPr/>
          <p:nvPr/>
        </p:nvGrpSpPr>
        <p:grpSpPr>
          <a:xfrm>
            <a:off x="3710685" y="2862833"/>
            <a:ext cx="5083175" cy="1193800"/>
            <a:chOff x="3710685" y="2862833"/>
            <a:chExt cx="5083175" cy="1193800"/>
          </a:xfrm>
        </p:grpSpPr>
        <p:sp>
          <p:nvSpPr>
            <p:cNvPr id="4" name="object 4"/>
            <p:cNvSpPr/>
            <p:nvPr/>
          </p:nvSpPr>
          <p:spPr>
            <a:xfrm>
              <a:off x="3717035" y="3160775"/>
              <a:ext cx="5070475" cy="596265"/>
            </a:xfrm>
            <a:custGeom>
              <a:avLst/>
              <a:gdLst/>
              <a:ahLst/>
              <a:cxnLst/>
              <a:rect l="l" t="t" r="r" b="b"/>
              <a:pathLst>
                <a:path w="5070475" h="596264">
                  <a:moveTo>
                    <a:pt x="0" y="297179"/>
                  </a:moveTo>
                  <a:lnTo>
                    <a:pt x="5070347" y="297179"/>
                  </a:lnTo>
                </a:path>
                <a:path w="5070475" h="596264">
                  <a:moveTo>
                    <a:pt x="0" y="0"/>
                  </a:moveTo>
                  <a:lnTo>
                    <a:pt x="0" y="595884"/>
                  </a:lnTo>
                </a:path>
                <a:path w="5070475" h="596264">
                  <a:moveTo>
                    <a:pt x="5067299" y="0"/>
                  </a:moveTo>
                  <a:lnTo>
                    <a:pt x="5067299" y="59588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96786" y="2862833"/>
              <a:ext cx="47625" cy="1193800"/>
            </a:xfrm>
            <a:custGeom>
              <a:avLst/>
              <a:gdLst/>
              <a:ahLst/>
              <a:cxnLst/>
              <a:rect l="l" t="t" r="r" b="b"/>
              <a:pathLst>
                <a:path w="47625" h="1193800">
                  <a:moveTo>
                    <a:pt x="28575" y="0"/>
                  </a:moveTo>
                  <a:lnTo>
                    <a:pt x="0" y="0"/>
                  </a:lnTo>
                  <a:lnTo>
                    <a:pt x="0" y="1193292"/>
                  </a:lnTo>
                  <a:lnTo>
                    <a:pt x="28575" y="1193292"/>
                  </a:lnTo>
                  <a:lnTo>
                    <a:pt x="28575" y="0"/>
                  </a:lnTo>
                  <a:close/>
                </a:path>
                <a:path w="47625" h="1193800">
                  <a:moveTo>
                    <a:pt x="47625" y="0"/>
                  </a:moveTo>
                  <a:lnTo>
                    <a:pt x="38100" y="0"/>
                  </a:lnTo>
                  <a:lnTo>
                    <a:pt x="38100" y="1193292"/>
                  </a:lnTo>
                  <a:lnTo>
                    <a:pt x="47625" y="1193292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86304" y="3404996"/>
            <a:ext cx="1030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40" dirty="0">
                <a:latin typeface="Arial Narrow"/>
                <a:cs typeface="Arial Narrow"/>
              </a:rPr>
              <a:t>W</a:t>
            </a:r>
            <a:r>
              <a:rPr sz="2000" b="1" i="1" dirty="0">
                <a:latin typeface="Arial Narrow"/>
                <a:cs typeface="Arial Narrow"/>
              </a:rPr>
              <a:t>ort</a:t>
            </a:r>
            <a:r>
              <a:rPr sz="2000" b="1" i="1" spc="5" dirty="0">
                <a:latin typeface="Arial Narrow"/>
                <a:cs typeface="Arial Narrow"/>
              </a:rPr>
              <a:t>h</a:t>
            </a:r>
            <a:r>
              <a:rPr sz="2000" b="1" i="1" spc="-5" dirty="0">
                <a:latin typeface="Arial Narrow"/>
                <a:cs typeface="Arial Narrow"/>
              </a:rPr>
              <a:t>less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56980" y="3439159"/>
            <a:ext cx="732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Arial Narrow"/>
                <a:cs typeface="Arial Narrow"/>
              </a:rPr>
              <a:t>P</a:t>
            </a:r>
            <a:r>
              <a:rPr sz="2000" b="1" i="1" spc="-10" dirty="0">
                <a:latin typeface="Arial Narrow"/>
                <a:cs typeface="Arial Narrow"/>
              </a:rPr>
              <a:t>e</a:t>
            </a:r>
            <a:r>
              <a:rPr sz="2000" b="1" i="1" dirty="0">
                <a:latin typeface="Arial Narrow"/>
                <a:cs typeface="Arial Narrow"/>
              </a:rPr>
              <a:t>rfect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75778" y="2847593"/>
            <a:ext cx="47625" cy="1193800"/>
          </a:xfrm>
          <a:custGeom>
            <a:avLst/>
            <a:gdLst/>
            <a:ahLst/>
            <a:cxnLst/>
            <a:rect l="l" t="t" r="r" b="b"/>
            <a:pathLst>
              <a:path w="47625" h="1193800">
                <a:moveTo>
                  <a:pt x="28575" y="0"/>
                </a:moveTo>
                <a:lnTo>
                  <a:pt x="0" y="0"/>
                </a:lnTo>
                <a:lnTo>
                  <a:pt x="0" y="1193292"/>
                </a:lnTo>
                <a:lnTo>
                  <a:pt x="28575" y="1193292"/>
                </a:lnTo>
                <a:lnTo>
                  <a:pt x="28575" y="0"/>
                </a:lnTo>
                <a:close/>
              </a:path>
              <a:path w="47625" h="1193800">
                <a:moveTo>
                  <a:pt x="47625" y="0"/>
                </a:moveTo>
                <a:lnTo>
                  <a:pt x="38100" y="0"/>
                </a:lnTo>
                <a:lnTo>
                  <a:pt x="38100" y="1193292"/>
                </a:lnTo>
                <a:lnTo>
                  <a:pt x="47625" y="1193292"/>
                </a:lnTo>
                <a:lnTo>
                  <a:pt x="476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84726" y="1567085"/>
            <a:ext cx="5095240" cy="77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30"/>
              </a:lnSpc>
              <a:spcBef>
                <a:spcPts val="100"/>
              </a:spcBef>
            </a:pPr>
            <a:r>
              <a:rPr sz="2950" b="1" i="1" spc="-70" dirty="0">
                <a:solidFill>
                  <a:srgbClr val="C0504D"/>
                </a:solidFill>
                <a:latin typeface="MS PGothic"/>
                <a:cs typeface="MS PGothic"/>
              </a:rPr>
              <a:t>“</a:t>
            </a:r>
            <a:r>
              <a:rPr sz="2800" b="1" i="1" spc="-70" dirty="0">
                <a:solidFill>
                  <a:srgbClr val="C0504D"/>
                </a:solidFill>
                <a:latin typeface="Arial Narrow"/>
                <a:cs typeface="Arial Narrow"/>
              </a:rPr>
              <a:t>Yes</a:t>
            </a:r>
            <a:r>
              <a:rPr sz="2950" b="1" i="1" spc="-70" dirty="0">
                <a:solidFill>
                  <a:srgbClr val="C0504D"/>
                </a:solidFill>
                <a:latin typeface="MS PGothic"/>
                <a:cs typeface="MS PGothic"/>
              </a:rPr>
              <a:t>”</a:t>
            </a:r>
            <a:r>
              <a:rPr sz="2950" b="1" i="1" spc="-254" dirty="0">
                <a:solidFill>
                  <a:srgbClr val="C0504D"/>
                </a:solidFill>
                <a:latin typeface="MS PGothic"/>
                <a:cs typeface="MS PGothic"/>
              </a:rPr>
              <a:t> </a:t>
            </a:r>
            <a:r>
              <a:rPr sz="2800" b="1" i="1" spc="-5" dirty="0">
                <a:solidFill>
                  <a:srgbClr val="C0504D"/>
                </a:solidFill>
                <a:latin typeface="Arial Narrow"/>
                <a:cs typeface="Arial Narrow"/>
              </a:rPr>
              <a:t>Point</a:t>
            </a:r>
            <a:endParaRPr sz="2800">
              <a:latin typeface="Arial Narrow"/>
              <a:cs typeface="Arial Narrow"/>
            </a:endParaRPr>
          </a:p>
          <a:p>
            <a:pPr marL="3143885">
              <a:lnSpc>
                <a:spcPts val="2930"/>
              </a:lnSpc>
            </a:pPr>
            <a:r>
              <a:rPr sz="2950" b="1" i="1" spc="-40" dirty="0">
                <a:solidFill>
                  <a:srgbClr val="0000CC"/>
                </a:solidFill>
                <a:latin typeface="MS PGothic"/>
                <a:cs typeface="MS PGothic"/>
              </a:rPr>
              <a:t>“</a:t>
            </a:r>
            <a:r>
              <a:rPr sz="2800" b="1" i="1" spc="-40" dirty="0">
                <a:solidFill>
                  <a:srgbClr val="0000CC"/>
                </a:solidFill>
                <a:latin typeface="Arial Narrow"/>
                <a:cs typeface="Arial Narrow"/>
              </a:rPr>
              <a:t>Wow!</a:t>
            </a:r>
            <a:r>
              <a:rPr sz="2950" b="1" i="1" spc="-40" dirty="0">
                <a:solidFill>
                  <a:srgbClr val="0000CC"/>
                </a:solidFill>
                <a:latin typeface="MS PGothic"/>
                <a:cs typeface="MS PGothic"/>
              </a:rPr>
              <a:t>”</a:t>
            </a:r>
            <a:r>
              <a:rPr sz="2950" b="1" i="1" spc="-320" dirty="0">
                <a:solidFill>
                  <a:srgbClr val="0000CC"/>
                </a:solidFill>
                <a:latin typeface="MS PGothic"/>
                <a:cs typeface="MS PGothic"/>
              </a:rPr>
              <a:t> </a:t>
            </a:r>
            <a:r>
              <a:rPr sz="2800" b="1" i="1" spc="-5" dirty="0">
                <a:solidFill>
                  <a:srgbClr val="0000CC"/>
                </a:solidFill>
                <a:latin typeface="Arial Narrow"/>
                <a:cs typeface="Arial Narrow"/>
              </a:rPr>
              <a:t>Point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39896" y="2110104"/>
            <a:ext cx="4589145" cy="2159000"/>
            <a:chOff x="3739896" y="2110104"/>
            <a:chExt cx="4589145" cy="2159000"/>
          </a:xfrm>
        </p:grpSpPr>
        <p:sp>
          <p:nvSpPr>
            <p:cNvPr id="11" name="object 11"/>
            <p:cNvSpPr/>
            <p:nvPr/>
          </p:nvSpPr>
          <p:spPr>
            <a:xfrm>
              <a:off x="5769229" y="2110104"/>
              <a:ext cx="2559685" cy="752475"/>
            </a:xfrm>
            <a:custGeom>
              <a:avLst/>
              <a:gdLst/>
              <a:ahLst/>
              <a:cxnLst/>
              <a:rect l="l" t="t" r="r" b="b"/>
              <a:pathLst>
                <a:path w="2559684" h="752475">
                  <a:moveTo>
                    <a:pt x="1050671" y="751967"/>
                  </a:moveTo>
                  <a:lnTo>
                    <a:pt x="1033856" y="720217"/>
                  </a:lnTo>
                  <a:lnTo>
                    <a:pt x="1010793" y="676656"/>
                  </a:lnTo>
                  <a:lnTo>
                    <a:pt x="992301" y="702551"/>
                  </a:lnTo>
                  <a:lnTo>
                    <a:pt x="7366" y="0"/>
                  </a:lnTo>
                  <a:lnTo>
                    <a:pt x="0" y="10414"/>
                  </a:lnTo>
                  <a:lnTo>
                    <a:pt x="984961" y="712851"/>
                  </a:lnTo>
                  <a:lnTo>
                    <a:pt x="966470" y="738759"/>
                  </a:lnTo>
                  <a:lnTo>
                    <a:pt x="1050671" y="751967"/>
                  </a:lnTo>
                  <a:close/>
                </a:path>
                <a:path w="2559684" h="752475">
                  <a:moveTo>
                    <a:pt x="2559431" y="309880"/>
                  </a:moveTo>
                  <a:lnTo>
                    <a:pt x="2550287" y="300990"/>
                  </a:lnTo>
                  <a:lnTo>
                    <a:pt x="2178647" y="677964"/>
                  </a:lnTo>
                  <a:lnTo>
                    <a:pt x="2156079" y="655701"/>
                  </a:lnTo>
                  <a:lnTo>
                    <a:pt x="2129663" y="736727"/>
                  </a:lnTo>
                  <a:lnTo>
                    <a:pt x="2210308" y="709168"/>
                  </a:lnTo>
                  <a:lnTo>
                    <a:pt x="2196909" y="695960"/>
                  </a:lnTo>
                  <a:lnTo>
                    <a:pt x="2187727" y="686917"/>
                  </a:lnTo>
                  <a:lnTo>
                    <a:pt x="2559431" y="309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39896" y="4017263"/>
              <a:ext cx="3048000" cy="251460"/>
            </a:xfrm>
            <a:custGeom>
              <a:avLst/>
              <a:gdLst/>
              <a:ahLst/>
              <a:cxnLst/>
              <a:rect l="l" t="t" r="r" b="b"/>
              <a:pathLst>
                <a:path w="3048000" h="251460">
                  <a:moveTo>
                    <a:pt x="3048000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3048000" y="25146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04817" y="2918840"/>
            <a:ext cx="272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Arial Narrow"/>
                <a:cs typeface="Arial Narrow"/>
              </a:rPr>
              <a:t>Value Value Value</a:t>
            </a:r>
            <a:r>
              <a:rPr sz="2400" spc="80" dirty="0">
                <a:latin typeface="Arial Narrow"/>
                <a:cs typeface="Arial Narrow"/>
              </a:rPr>
              <a:t> </a:t>
            </a:r>
            <a:r>
              <a:rPr sz="2400" spc="-35" dirty="0">
                <a:latin typeface="Arial Narrow"/>
                <a:cs typeface="Arial Narrow"/>
              </a:rPr>
              <a:t>Value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35393" y="2918840"/>
            <a:ext cx="645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latin typeface="Arial Narrow"/>
                <a:cs typeface="Arial Narrow"/>
              </a:rPr>
              <a:t>V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spc="-10" dirty="0">
                <a:latin typeface="Arial Narrow"/>
                <a:cs typeface="Arial Narrow"/>
              </a:rPr>
              <a:t>l</a:t>
            </a:r>
            <a:r>
              <a:rPr sz="2400" spc="-5" dirty="0">
                <a:latin typeface="Arial Narrow"/>
                <a:cs typeface="Arial Narrow"/>
              </a:rPr>
              <a:t>ue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9896" y="4017264"/>
            <a:ext cx="3048000" cy="2514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781050">
              <a:lnSpc>
                <a:spcPct val="100000"/>
              </a:lnSpc>
              <a:spcBef>
                <a:spcPts val="60"/>
              </a:spcBef>
            </a:pPr>
            <a:r>
              <a:rPr sz="1400" dirty="0">
                <a:solidFill>
                  <a:srgbClr val="008000"/>
                </a:solidFill>
                <a:latin typeface="Arial Black"/>
                <a:cs typeface="Arial Black"/>
              </a:rPr>
              <a:t>Business</a:t>
            </a:r>
            <a:r>
              <a:rPr sz="1400" spc="-30" dirty="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sz="1400" spc="-15" dirty="0">
                <a:solidFill>
                  <a:srgbClr val="008000"/>
                </a:solidFill>
                <a:latin typeface="Arial Black"/>
                <a:cs typeface="Arial Black"/>
              </a:rPr>
              <a:t>Value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672071" y="4037063"/>
            <a:ext cx="307975" cy="1088390"/>
            <a:chOff x="6672071" y="4037063"/>
            <a:chExt cx="307975" cy="1088390"/>
          </a:xfrm>
        </p:grpSpPr>
        <p:sp>
          <p:nvSpPr>
            <p:cNvPr id="17" name="object 17"/>
            <p:cNvSpPr/>
            <p:nvPr/>
          </p:nvSpPr>
          <p:spPr>
            <a:xfrm>
              <a:off x="6672071" y="4037063"/>
              <a:ext cx="307822" cy="1088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69353" y="4059173"/>
              <a:ext cx="118110" cy="895350"/>
            </a:xfrm>
            <a:custGeom>
              <a:avLst/>
              <a:gdLst/>
              <a:ahLst/>
              <a:cxnLst/>
              <a:rect l="l" t="t" r="r" b="b"/>
              <a:pathLst>
                <a:path w="118109" h="895350">
                  <a:moveTo>
                    <a:pt x="14097" y="779018"/>
                  </a:moveTo>
                  <a:lnTo>
                    <a:pt x="8127" y="782574"/>
                  </a:lnTo>
                  <a:lnTo>
                    <a:pt x="2031" y="786130"/>
                  </a:lnTo>
                  <a:lnTo>
                    <a:pt x="0" y="793876"/>
                  </a:lnTo>
                  <a:lnTo>
                    <a:pt x="58927" y="894969"/>
                  </a:lnTo>
                  <a:lnTo>
                    <a:pt x="73585" y="869823"/>
                  </a:lnTo>
                  <a:lnTo>
                    <a:pt x="46227" y="869823"/>
                  </a:lnTo>
                  <a:lnTo>
                    <a:pt x="46227" y="822851"/>
                  </a:lnTo>
                  <a:lnTo>
                    <a:pt x="25400" y="787145"/>
                  </a:lnTo>
                  <a:lnTo>
                    <a:pt x="21971" y="781050"/>
                  </a:lnTo>
                  <a:lnTo>
                    <a:pt x="14097" y="779018"/>
                  </a:lnTo>
                  <a:close/>
                </a:path>
                <a:path w="118109" h="895350">
                  <a:moveTo>
                    <a:pt x="46227" y="822851"/>
                  </a:moveTo>
                  <a:lnTo>
                    <a:pt x="46227" y="869823"/>
                  </a:lnTo>
                  <a:lnTo>
                    <a:pt x="71627" y="869823"/>
                  </a:lnTo>
                  <a:lnTo>
                    <a:pt x="71627" y="863345"/>
                  </a:lnTo>
                  <a:lnTo>
                    <a:pt x="48005" y="863345"/>
                  </a:lnTo>
                  <a:lnTo>
                    <a:pt x="58927" y="844622"/>
                  </a:lnTo>
                  <a:lnTo>
                    <a:pt x="46227" y="822851"/>
                  </a:lnTo>
                  <a:close/>
                </a:path>
                <a:path w="118109" h="895350">
                  <a:moveTo>
                    <a:pt x="103759" y="779018"/>
                  </a:moveTo>
                  <a:lnTo>
                    <a:pt x="95885" y="781050"/>
                  </a:lnTo>
                  <a:lnTo>
                    <a:pt x="92455" y="787145"/>
                  </a:lnTo>
                  <a:lnTo>
                    <a:pt x="71627" y="822851"/>
                  </a:lnTo>
                  <a:lnTo>
                    <a:pt x="71627" y="869823"/>
                  </a:lnTo>
                  <a:lnTo>
                    <a:pt x="73585" y="869823"/>
                  </a:lnTo>
                  <a:lnTo>
                    <a:pt x="117855" y="793876"/>
                  </a:lnTo>
                  <a:lnTo>
                    <a:pt x="115824" y="786130"/>
                  </a:lnTo>
                  <a:lnTo>
                    <a:pt x="109727" y="782574"/>
                  </a:lnTo>
                  <a:lnTo>
                    <a:pt x="103759" y="779018"/>
                  </a:lnTo>
                  <a:close/>
                </a:path>
                <a:path w="118109" h="895350">
                  <a:moveTo>
                    <a:pt x="58927" y="844622"/>
                  </a:moveTo>
                  <a:lnTo>
                    <a:pt x="48005" y="863345"/>
                  </a:lnTo>
                  <a:lnTo>
                    <a:pt x="69850" y="863345"/>
                  </a:lnTo>
                  <a:lnTo>
                    <a:pt x="58927" y="844622"/>
                  </a:lnTo>
                  <a:close/>
                </a:path>
                <a:path w="118109" h="895350">
                  <a:moveTo>
                    <a:pt x="71627" y="822851"/>
                  </a:moveTo>
                  <a:lnTo>
                    <a:pt x="58927" y="844622"/>
                  </a:lnTo>
                  <a:lnTo>
                    <a:pt x="69850" y="863345"/>
                  </a:lnTo>
                  <a:lnTo>
                    <a:pt x="71627" y="863345"/>
                  </a:lnTo>
                  <a:lnTo>
                    <a:pt x="71627" y="822851"/>
                  </a:lnTo>
                  <a:close/>
                </a:path>
                <a:path w="118109" h="895350">
                  <a:moveTo>
                    <a:pt x="71627" y="0"/>
                  </a:moveTo>
                  <a:lnTo>
                    <a:pt x="46227" y="0"/>
                  </a:lnTo>
                  <a:lnTo>
                    <a:pt x="46227" y="822851"/>
                  </a:lnTo>
                  <a:lnTo>
                    <a:pt x="58927" y="844622"/>
                  </a:lnTo>
                  <a:lnTo>
                    <a:pt x="71627" y="822851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090665" y="5046726"/>
            <a:ext cx="1129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Customer 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acti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35342" y="5046979"/>
            <a:ext cx="1198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477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Customer 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749540" y="4037063"/>
            <a:ext cx="307975" cy="1088390"/>
            <a:chOff x="7749540" y="4037063"/>
            <a:chExt cx="307975" cy="1088390"/>
          </a:xfrm>
        </p:grpSpPr>
        <p:sp>
          <p:nvSpPr>
            <p:cNvPr id="22" name="object 22"/>
            <p:cNvSpPr/>
            <p:nvPr/>
          </p:nvSpPr>
          <p:spPr>
            <a:xfrm>
              <a:off x="7749540" y="4037063"/>
              <a:ext cx="307822" cy="1088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46822" y="4059173"/>
              <a:ext cx="118110" cy="895350"/>
            </a:xfrm>
            <a:custGeom>
              <a:avLst/>
              <a:gdLst/>
              <a:ahLst/>
              <a:cxnLst/>
              <a:rect l="l" t="t" r="r" b="b"/>
              <a:pathLst>
                <a:path w="118109" h="895350">
                  <a:moveTo>
                    <a:pt x="14097" y="779018"/>
                  </a:moveTo>
                  <a:lnTo>
                    <a:pt x="8127" y="782574"/>
                  </a:lnTo>
                  <a:lnTo>
                    <a:pt x="2031" y="786130"/>
                  </a:lnTo>
                  <a:lnTo>
                    <a:pt x="0" y="793876"/>
                  </a:lnTo>
                  <a:lnTo>
                    <a:pt x="58927" y="894969"/>
                  </a:lnTo>
                  <a:lnTo>
                    <a:pt x="73585" y="869823"/>
                  </a:lnTo>
                  <a:lnTo>
                    <a:pt x="46227" y="869823"/>
                  </a:lnTo>
                  <a:lnTo>
                    <a:pt x="46227" y="822851"/>
                  </a:lnTo>
                  <a:lnTo>
                    <a:pt x="25400" y="787145"/>
                  </a:lnTo>
                  <a:lnTo>
                    <a:pt x="21971" y="781050"/>
                  </a:lnTo>
                  <a:lnTo>
                    <a:pt x="14097" y="779018"/>
                  </a:lnTo>
                  <a:close/>
                </a:path>
                <a:path w="118109" h="895350">
                  <a:moveTo>
                    <a:pt x="46227" y="822851"/>
                  </a:moveTo>
                  <a:lnTo>
                    <a:pt x="46227" y="869823"/>
                  </a:lnTo>
                  <a:lnTo>
                    <a:pt x="71627" y="869823"/>
                  </a:lnTo>
                  <a:lnTo>
                    <a:pt x="71627" y="863345"/>
                  </a:lnTo>
                  <a:lnTo>
                    <a:pt x="48005" y="863345"/>
                  </a:lnTo>
                  <a:lnTo>
                    <a:pt x="58927" y="844622"/>
                  </a:lnTo>
                  <a:lnTo>
                    <a:pt x="46227" y="822851"/>
                  </a:lnTo>
                  <a:close/>
                </a:path>
                <a:path w="118109" h="895350">
                  <a:moveTo>
                    <a:pt x="103758" y="779018"/>
                  </a:moveTo>
                  <a:lnTo>
                    <a:pt x="95884" y="781050"/>
                  </a:lnTo>
                  <a:lnTo>
                    <a:pt x="92455" y="787145"/>
                  </a:lnTo>
                  <a:lnTo>
                    <a:pt x="71627" y="822851"/>
                  </a:lnTo>
                  <a:lnTo>
                    <a:pt x="71627" y="869823"/>
                  </a:lnTo>
                  <a:lnTo>
                    <a:pt x="73585" y="869823"/>
                  </a:lnTo>
                  <a:lnTo>
                    <a:pt x="117855" y="793876"/>
                  </a:lnTo>
                  <a:lnTo>
                    <a:pt x="115824" y="786130"/>
                  </a:lnTo>
                  <a:lnTo>
                    <a:pt x="109727" y="782574"/>
                  </a:lnTo>
                  <a:lnTo>
                    <a:pt x="103758" y="779018"/>
                  </a:lnTo>
                  <a:close/>
                </a:path>
                <a:path w="118109" h="895350">
                  <a:moveTo>
                    <a:pt x="58927" y="844622"/>
                  </a:moveTo>
                  <a:lnTo>
                    <a:pt x="48005" y="863345"/>
                  </a:lnTo>
                  <a:lnTo>
                    <a:pt x="69850" y="863345"/>
                  </a:lnTo>
                  <a:lnTo>
                    <a:pt x="58927" y="844622"/>
                  </a:lnTo>
                  <a:close/>
                </a:path>
                <a:path w="118109" h="895350">
                  <a:moveTo>
                    <a:pt x="71627" y="822851"/>
                  </a:moveTo>
                  <a:lnTo>
                    <a:pt x="58927" y="844622"/>
                  </a:lnTo>
                  <a:lnTo>
                    <a:pt x="69850" y="863345"/>
                  </a:lnTo>
                  <a:lnTo>
                    <a:pt x="71627" y="863345"/>
                  </a:lnTo>
                  <a:lnTo>
                    <a:pt x="71627" y="822851"/>
                  </a:lnTo>
                  <a:close/>
                </a:path>
                <a:path w="118109" h="895350">
                  <a:moveTo>
                    <a:pt x="71627" y="0"/>
                  </a:moveTo>
                  <a:lnTo>
                    <a:pt x="46227" y="0"/>
                  </a:lnTo>
                  <a:lnTo>
                    <a:pt x="46227" y="822851"/>
                  </a:lnTo>
                  <a:lnTo>
                    <a:pt x="58927" y="844622"/>
                  </a:lnTo>
                  <a:lnTo>
                    <a:pt x="71627" y="822851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827519" y="4006596"/>
            <a:ext cx="1047115" cy="58991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9525" rIns="0" bIns="0" rtlCol="0">
            <a:spAutoFit/>
          </a:bodyPr>
          <a:lstStyle/>
          <a:p>
            <a:pPr marL="55880" marR="48895" indent="635" algn="ctr">
              <a:lnSpc>
                <a:spcPct val="100000"/>
              </a:lnSpc>
              <a:spcBef>
                <a:spcPts val="75"/>
              </a:spcBef>
            </a:pPr>
            <a:r>
              <a:rPr sz="1200" spc="-5" dirty="0">
                <a:solidFill>
                  <a:srgbClr val="008000"/>
                </a:solidFill>
                <a:latin typeface="Arial Black"/>
                <a:cs typeface="Arial Black"/>
              </a:rPr>
              <a:t>Personal </a:t>
            </a:r>
            <a:r>
              <a:rPr sz="1200" dirty="0">
                <a:solidFill>
                  <a:srgbClr val="008000"/>
                </a:solidFill>
                <a:latin typeface="Arial Black"/>
                <a:cs typeface="Arial Black"/>
              </a:rPr>
              <a:t>&amp;  </a:t>
            </a:r>
            <a:r>
              <a:rPr sz="1200" spc="-25" dirty="0">
                <a:solidFill>
                  <a:srgbClr val="008000"/>
                </a:solidFill>
                <a:latin typeface="Arial Black"/>
                <a:cs typeface="Arial Black"/>
              </a:rPr>
              <a:t>R</a:t>
            </a:r>
            <a:r>
              <a:rPr sz="1200" dirty="0">
                <a:solidFill>
                  <a:srgbClr val="008000"/>
                </a:solidFill>
                <a:latin typeface="Arial Black"/>
                <a:cs typeface="Arial Black"/>
              </a:rPr>
              <a:t>el</a:t>
            </a:r>
            <a:r>
              <a:rPr sz="1200" spc="-25" dirty="0">
                <a:solidFill>
                  <a:srgbClr val="008000"/>
                </a:solidFill>
                <a:latin typeface="Arial Black"/>
                <a:cs typeface="Arial Black"/>
              </a:rPr>
              <a:t>a</a:t>
            </a:r>
            <a:r>
              <a:rPr sz="1200" spc="-5" dirty="0">
                <a:solidFill>
                  <a:srgbClr val="008000"/>
                </a:solidFill>
                <a:latin typeface="Arial Black"/>
                <a:cs typeface="Arial Black"/>
              </a:rPr>
              <a:t>t</a:t>
            </a:r>
            <a:r>
              <a:rPr sz="1200" dirty="0">
                <a:solidFill>
                  <a:srgbClr val="008000"/>
                </a:solidFill>
                <a:latin typeface="Arial Black"/>
                <a:cs typeface="Arial Black"/>
              </a:rPr>
              <a:t>ionshi  p</a:t>
            </a:r>
            <a:r>
              <a:rPr sz="1200" spc="-25" dirty="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8000"/>
                </a:solidFill>
                <a:latin typeface="Arial Black"/>
                <a:cs typeface="Arial Black"/>
              </a:rPr>
              <a:t>Value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22376" y="6370320"/>
            <a:ext cx="10902315" cy="152400"/>
            <a:chOff x="722376" y="6370320"/>
            <a:chExt cx="10902315" cy="152400"/>
          </a:xfrm>
        </p:grpSpPr>
        <p:sp>
          <p:nvSpPr>
            <p:cNvPr id="26" name="object 26"/>
            <p:cNvSpPr/>
            <p:nvPr/>
          </p:nvSpPr>
          <p:spPr>
            <a:xfrm>
              <a:off x="722376" y="6446520"/>
              <a:ext cx="10902315" cy="0"/>
            </a:xfrm>
            <a:custGeom>
              <a:avLst/>
              <a:gdLst/>
              <a:ahLst/>
              <a:cxnLst/>
              <a:rect l="l" t="t" r="r" b="b"/>
              <a:pathLst>
                <a:path w="10902315">
                  <a:moveTo>
                    <a:pt x="0" y="0"/>
                  </a:moveTo>
                  <a:lnTo>
                    <a:pt x="109021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29655" y="6370320"/>
              <a:ext cx="1524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18631" y="6370320"/>
              <a:ext cx="152400" cy="15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03035" y="6370320"/>
              <a:ext cx="1524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90487" y="6370320"/>
              <a:ext cx="15240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0987" y="637032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65391" y="6370320"/>
              <a:ext cx="152400" cy="152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394" y="229311"/>
            <a:ext cx="84118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0" dirty="0"/>
              <a:t>Real </a:t>
            </a:r>
            <a:r>
              <a:rPr sz="5400" spc="-20" dirty="0"/>
              <a:t>Engagement </a:t>
            </a:r>
            <a:r>
              <a:rPr sz="5400" dirty="0"/>
              <a:t>is</a:t>
            </a:r>
            <a:r>
              <a:rPr sz="5400" spc="5" dirty="0"/>
              <a:t> </a:t>
            </a:r>
            <a:r>
              <a:rPr sz="5400" spc="-5" dirty="0"/>
              <a:t>Emotional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2145792" y="1752600"/>
            <a:ext cx="7894319" cy="3340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5133594"/>
            <a:ext cx="10922000" cy="107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5222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Source: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Gallup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“Customers </a:t>
            </a:r>
            <a:r>
              <a:rPr sz="1600" spc="-5" dirty="0">
                <a:latin typeface="Calibri"/>
                <a:cs typeface="Calibri"/>
              </a:rPr>
              <a:t>who </a:t>
            </a:r>
            <a:r>
              <a:rPr sz="1600" spc="-15" dirty="0">
                <a:latin typeface="Calibri"/>
                <a:cs typeface="Calibri"/>
              </a:rPr>
              <a:t>are </a:t>
            </a:r>
            <a:r>
              <a:rPr sz="1800" b="1" i="1" spc="-5" dirty="0">
                <a:latin typeface="Calibri"/>
                <a:cs typeface="Calibri"/>
              </a:rPr>
              <a:t>fully engaged represent </a:t>
            </a:r>
            <a:r>
              <a:rPr sz="1800" b="1" i="1" dirty="0">
                <a:latin typeface="Calibri"/>
                <a:cs typeface="Calibri"/>
              </a:rPr>
              <a:t>an </a:t>
            </a:r>
            <a:r>
              <a:rPr sz="1800" b="1" i="1" spc="-5" dirty="0">
                <a:latin typeface="Calibri"/>
                <a:cs typeface="Calibri"/>
              </a:rPr>
              <a:t>average </a:t>
            </a:r>
            <a:r>
              <a:rPr sz="1800" b="1" i="1" dirty="0">
                <a:latin typeface="Calibri"/>
                <a:cs typeface="Calibri"/>
              </a:rPr>
              <a:t>23% </a:t>
            </a:r>
            <a:r>
              <a:rPr sz="1800" b="1" i="1" spc="-5" dirty="0">
                <a:latin typeface="Calibri"/>
                <a:cs typeface="Calibri"/>
              </a:rPr>
              <a:t>premium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terms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share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wallet, </a:t>
            </a:r>
            <a:r>
              <a:rPr sz="1600" spc="-15" dirty="0">
                <a:latin typeface="Calibri"/>
                <a:cs typeface="Calibri"/>
              </a:rPr>
              <a:t>profitability, </a:t>
            </a:r>
            <a:r>
              <a:rPr sz="1600" spc="-10" dirty="0">
                <a:latin typeface="Calibri"/>
                <a:cs typeface="Calibri"/>
              </a:rPr>
              <a:t>revenue,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latin typeface="Calibri"/>
                <a:cs typeface="Calibri"/>
              </a:rPr>
              <a:t>relationship growth </a:t>
            </a:r>
            <a:r>
              <a:rPr sz="1600" spc="-5" dirty="0">
                <a:latin typeface="Calibri"/>
                <a:cs typeface="Calibri"/>
              </a:rPr>
              <a:t>than the </a:t>
            </a:r>
            <a:r>
              <a:rPr sz="1600" spc="-15" dirty="0">
                <a:latin typeface="Calibri"/>
                <a:cs typeface="Calibri"/>
              </a:rPr>
              <a:t>average </a:t>
            </a:r>
            <a:r>
              <a:rPr sz="1600" spc="-35" dirty="0">
                <a:latin typeface="Calibri"/>
                <a:cs typeface="Calibri"/>
              </a:rPr>
              <a:t>customer.” </a:t>
            </a:r>
            <a:r>
              <a:rPr sz="1600" spc="-5" dirty="0">
                <a:latin typeface="Calibri"/>
                <a:cs typeface="Calibri"/>
              </a:rPr>
              <a:t>~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Gallup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2376" y="6370320"/>
            <a:ext cx="10902315" cy="152400"/>
            <a:chOff x="722376" y="6370320"/>
            <a:chExt cx="10902315" cy="152400"/>
          </a:xfrm>
        </p:grpSpPr>
        <p:sp>
          <p:nvSpPr>
            <p:cNvPr id="6" name="object 6"/>
            <p:cNvSpPr/>
            <p:nvPr/>
          </p:nvSpPr>
          <p:spPr>
            <a:xfrm>
              <a:off x="722376" y="6446520"/>
              <a:ext cx="10902315" cy="0"/>
            </a:xfrm>
            <a:custGeom>
              <a:avLst/>
              <a:gdLst/>
              <a:ahLst/>
              <a:cxnLst/>
              <a:rect l="l" t="t" r="r" b="b"/>
              <a:pathLst>
                <a:path w="10902315">
                  <a:moveTo>
                    <a:pt x="0" y="0"/>
                  </a:moveTo>
                  <a:lnTo>
                    <a:pt x="109021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9655" y="6370320"/>
              <a:ext cx="1524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18631" y="6370320"/>
              <a:ext cx="152400" cy="15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03035" y="6370320"/>
              <a:ext cx="1524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0487" y="6370320"/>
              <a:ext cx="15240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80987" y="637032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65391" y="6370320"/>
              <a:ext cx="152400" cy="152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518236"/>
            <a:ext cx="97466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The Connection </a:t>
            </a:r>
            <a:r>
              <a:rPr sz="5400" dirty="0"/>
              <a:t>is</a:t>
            </a:r>
            <a:r>
              <a:rPr sz="5400" spc="15" dirty="0"/>
              <a:t> </a:t>
            </a:r>
            <a:r>
              <a:rPr sz="5400" spc="-25" dirty="0"/>
              <a:t>Well-Established</a:t>
            </a:r>
            <a:endParaRPr sz="5400"/>
          </a:p>
        </p:txBody>
      </p:sp>
      <p:grpSp>
        <p:nvGrpSpPr>
          <p:cNvPr id="5" name="object 5"/>
          <p:cNvGrpSpPr/>
          <p:nvPr/>
        </p:nvGrpSpPr>
        <p:grpSpPr>
          <a:xfrm>
            <a:off x="722376" y="6370320"/>
            <a:ext cx="10902315" cy="152400"/>
            <a:chOff x="722376" y="6370320"/>
            <a:chExt cx="10902315" cy="152400"/>
          </a:xfrm>
        </p:grpSpPr>
        <p:sp>
          <p:nvSpPr>
            <p:cNvPr id="6" name="object 6"/>
            <p:cNvSpPr/>
            <p:nvPr/>
          </p:nvSpPr>
          <p:spPr>
            <a:xfrm>
              <a:off x="722376" y="6446520"/>
              <a:ext cx="10902315" cy="0"/>
            </a:xfrm>
            <a:custGeom>
              <a:avLst/>
              <a:gdLst/>
              <a:ahLst/>
              <a:cxnLst/>
              <a:rect l="l" t="t" r="r" b="b"/>
              <a:pathLst>
                <a:path w="10902315">
                  <a:moveTo>
                    <a:pt x="0" y="0"/>
                  </a:moveTo>
                  <a:lnTo>
                    <a:pt x="109021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9655" y="6370320"/>
              <a:ext cx="1524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18631" y="6370320"/>
              <a:ext cx="1524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03035" y="6370320"/>
              <a:ext cx="152400" cy="15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0487" y="6370320"/>
              <a:ext cx="1524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80987" y="6370320"/>
              <a:ext cx="15240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65391" y="637032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Employee Customer Value Chain | Employee engagement, Improve employee  engagement, Learning theory">
            <a:extLst>
              <a:ext uri="{FF2B5EF4-FFF2-40B4-BE49-F238E27FC236}">
                <a16:creationId xmlns:a16="http://schemas.microsoft.com/office/drawing/2014/main" id="{CE8B5556-0D36-4504-B53A-15143D58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67" y="1533253"/>
            <a:ext cx="5802527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194" y="326847"/>
            <a:ext cx="937577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35" dirty="0"/>
              <a:t>Greater </a:t>
            </a:r>
            <a:r>
              <a:rPr sz="3200" spc="-20" dirty="0"/>
              <a:t>Returns</a:t>
            </a:r>
            <a:r>
              <a:rPr lang="en-US" sz="3200" spc="-20" dirty="0"/>
              <a:t> by Combining Customer and </a:t>
            </a:r>
            <a:br>
              <a:rPr lang="en-US" sz="3200" spc="-20" dirty="0"/>
            </a:br>
            <a:r>
              <a:rPr lang="en-US" sz="3200" spc="-20" dirty="0"/>
              <a:t>Employee Engagement Found by Classic Gallup Study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5745960" y="1745855"/>
            <a:ext cx="4137269" cy="3985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82055" y="5828084"/>
            <a:ext cx="4377055" cy="436245"/>
          </a:xfrm>
          <a:prstGeom prst="rect">
            <a:avLst/>
          </a:prstGeom>
          <a:solidFill>
            <a:srgbClr val="000000">
              <a:alpha val="50195"/>
            </a:srgbClr>
          </a:solidFill>
        </p:spPr>
        <p:txBody>
          <a:bodyPr vert="horz" wrap="square" lIns="0" tIns="3492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27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Source: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Gallup,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Human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Sigma,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2007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33600" y="2183391"/>
            <a:ext cx="1997710" cy="4060190"/>
            <a:chOff x="2503930" y="1828800"/>
            <a:chExt cx="1997710" cy="4060190"/>
          </a:xfrm>
        </p:grpSpPr>
        <p:sp>
          <p:nvSpPr>
            <p:cNvPr id="6" name="object 6"/>
            <p:cNvSpPr/>
            <p:nvPr/>
          </p:nvSpPr>
          <p:spPr>
            <a:xfrm>
              <a:off x="2503930" y="4992623"/>
              <a:ext cx="1997205" cy="896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4600" y="1828800"/>
              <a:ext cx="1978152" cy="3169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22376" y="6370320"/>
            <a:ext cx="10902315" cy="152400"/>
            <a:chOff x="722376" y="6370320"/>
            <a:chExt cx="10902315" cy="152400"/>
          </a:xfrm>
        </p:grpSpPr>
        <p:sp>
          <p:nvSpPr>
            <p:cNvPr id="9" name="object 9"/>
            <p:cNvSpPr/>
            <p:nvPr/>
          </p:nvSpPr>
          <p:spPr>
            <a:xfrm>
              <a:off x="722376" y="6446520"/>
              <a:ext cx="10902315" cy="0"/>
            </a:xfrm>
            <a:custGeom>
              <a:avLst/>
              <a:gdLst/>
              <a:ahLst/>
              <a:cxnLst/>
              <a:rect l="l" t="t" r="r" b="b"/>
              <a:pathLst>
                <a:path w="10902315">
                  <a:moveTo>
                    <a:pt x="0" y="0"/>
                  </a:moveTo>
                  <a:lnTo>
                    <a:pt x="109021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29655" y="6370320"/>
              <a:ext cx="1524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18631" y="6370320"/>
              <a:ext cx="15240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03035" y="637032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90487" y="6370320"/>
              <a:ext cx="152400" cy="152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80987" y="6370320"/>
              <a:ext cx="152400" cy="152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65391" y="6370320"/>
              <a:ext cx="152400" cy="1524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138933"/>
            <a:ext cx="2870835" cy="22440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00"/>
              </a:spcBef>
            </a:pPr>
            <a:r>
              <a:rPr sz="5200" spc="-15" dirty="0">
                <a:latin typeface="Calibri"/>
                <a:cs typeface="Calibri"/>
              </a:rPr>
              <a:t>How </a:t>
            </a:r>
            <a:r>
              <a:rPr sz="5200" spc="-30" dirty="0">
                <a:latin typeface="Calibri"/>
                <a:cs typeface="Calibri"/>
              </a:rPr>
              <a:t>to  Engage  </a:t>
            </a:r>
            <a:r>
              <a:rPr sz="5200" spc="-10" dirty="0">
                <a:latin typeface="Calibri"/>
                <a:cs typeface="Calibri"/>
              </a:rPr>
              <a:t>Cu</a:t>
            </a:r>
            <a:r>
              <a:rPr sz="5200" spc="-55" dirty="0">
                <a:latin typeface="Calibri"/>
                <a:cs typeface="Calibri"/>
              </a:rPr>
              <a:t>st</a:t>
            </a:r>
            <a:r>
              <a:rPr sz="5200" spc="-10" dirty="0">
                <a:latin typeface="Calibri"/>
                <a:cs typeface="Calibri"/>
              </a:rPr>
              <a:t>ome</a:t>
            </a:r>
            <a:r>
              <a:rPr sz="5200" spc="-100" dirty="0">
                <a:latin typeface="Calibri"/>
                <a:cs typeface="Calibri"/>
              </a:rPr>
              <a:t>r</a:t>
            </a:r>
            <a:r>
              <a:rPr sz="5200" spc="-5" dirty="0">
                <a:latin typeface="Calibri"/>
                <a:cs typeface="Calibri"/>
              </a:rPr>
              <a:t>s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95671" y="629412"/>
            <a:ext cx="6263640" cy="645160"/>
            <a:chOff x="4995671" y="629412"/>
            <a:chExt cx="6263640" cy="645160"/>
          </a:xfrm>
        </p:grpSpPr>
        <p:sp>
          <p:nvSpPr>
            <p:cNvPr id="4" name="object 4"/>
            <p:cNvSpPr/>
            <p:nvPr/>
          </p:nvSpPr>
          <p:spPr>
            <a:xfrm>
              <a:off x="4995671" y="629412"/>
              <a:ext cx="6263640" cy="645160"/>
            </a:xfrm>
            <a:custGeom>
              <a:avLst/>
              <a:gdLst/>
              <a:ahLst/>
              <a:cxnLst/>
              <a:rect l="l" t="t" r="r" b="b"/>
              <a:pathLst>
                <a:path w="6263640" h="645160">
                  <a:moveTo>
                    <a:pt x="6199124" y="0"/>
                  </a:moveTo>
                  <a:lnTo>
                    <a:pt x="64515" y="0"/>
                  </a:lnTo>
                  <a:lnTo>
                    <a:pt x="39379" y="5062"/>
                  </a:lnTo>
                  <a:lnTo>
                    <a:pt x="18875" y="18875"/>
                  </a:lnTo>
                  <a:lnTo>
                    <a:pt x="5062" y="39379"/>
                  </a:lnTo>
                  <a:lnTo>
                    <a:pt x="0" y="64515"/>
                  </a:lnTo>
                  <a:lnTo>
                    <a:pt x="0" y="580136"/>
                  </a:lnTo>
                  <a:lnTo>
                    <a:pt x="5062" y="605272"/>
                  </a:lnTo>
                  <a:lnTo>
                    <a:pt x="18875" y="625776"/>
                  </a:lnTo>
                  <a:lnTo>
                    <a:pt x="39379" y="639589"/>
                  </a:lnTo>
                  <a:lnTo>
                    <a:pt x="64515" y="644651"/>
                  </a:lnTo>
                  <a:lnTo>
                    <a:pt x="6199124" y="644651"/>
                  </a:lnTo>
                  <a:lnTo>
                    <a:pt x="6224260" y="639589"/>
                  </a:lnTo>
                  <a:lnTo>
                    <a:pt x="6244764" y="625776"/>
                  </a:lnTo>
                  <a:lnTo>
                    <a:pt x="6258577" y="605272"/>
                  </a:lnTo>
                  <a:lnTo>
                    <a:pt x="6263639" y="580136"/>
                  </a:lnTo>
                  <a:lnTo>
                    <a:pt x="6263639" y="64515"/>
                  </a:lnTo>
                  <a:lnTo>
                    <a:pt x="6258577" y="39379"/>
                  </a:lnTo>
                  <a:lnTo>
                    <a:pt x="6244764" y="18875"/>
                  </a:lnTo>
                  <a:lnTo>
                    <a:pt x="6224260" y="5062"/>
                  </a:lnTo>
                  <a:lnTo>
                    <a:pt x="61991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14903" y="809194"/>
              <a:ext cx="312420" cy="283210"/>
            </a:xfrm>
            <a:custGeom>
              <a:avLst/>
              <a:gdLst/>
              <a:ahLst/>
              <a:cxnLst/>
              <a:rect l="l" t="t" r="r" b="b"/>
              <a:pathLst>
                <a:path w="312420" h="283209">
                  <a:moveTo>
                    <a:pt x="45696" y="80009"/>
                  </a:moveTo>
                  <a:lnTo>
                    <a:pt x="27914" y="83819"/>
                  </a:lnTo>
                  <a:lnTo>
                    <a:pt x="13388" y="93979"/>
                  </a:lnTo>
                  <a:lnTo>
                    <a:pt x="3592" y="107949"/>
                  </a:lnTo>
                  <a:lnTo>
                    <a:pt x="0" y="125729"/>
                  </a:lnTo>
                  <a:lnTo>
                    <a:pt x="3592" y="143509"/>
                  </a:lnTo>
                  <a:lnTo>
                    <a:pt x="13388" y="158749"/>
                  </a:lnTo>
                  <a:lnTo>
                    <a:pt x="27914" y="168909"/>
                  </a:lnTo>
                  <a:lnTo>
                    <a:pt x="45696" y="171449"/>
                  </a:lnTo>
                  <a:lnTo>
                    <a:pt x="54836" y="227329"/>
                  </a:lnTo>
                  <a:lnTo>
                    <a:pt x="45188" y="233679"/>
                  </a:lnTo>
                  <a:lnTo>
                    <a:pt x="39070" y="243839"/>
                  </a:lnTo>
                  <a:lnTo>
                    <a:pt x="36997" y="253999"/>
                  </a:lnTo>
                  <a:lnTo>
                    <a:pt x="39481" y="265429"/>
                  </a:lnTo>
                  <a:lnTo>
                    <a:pt x="46262" y="275589"/>
                  </a:lnTo>
                  <a:lnTo>
                    <a:pt x="55887" y="281939"/>
                  </a:lnTo>
                  <a:lnTo>
                    <a:pt x="67089" y="283209"/>
                  </a:lnTo>
                  <a:lnTo>
                    <a:pt x="78599" y="281939"/>
                  </a:lnTo>
                  <a:lnTo>
                    <a:pt x="87653" y="275589"/>
                  </a:lnTo>
                  <a:lnTo>
                    <a:pt x="91990" y="269239"/>
                  </a:lnTo>
                  <a:lnTo>
                    <a:pt x="48621" y="269239"/>
                  </a:lnTo>
                  <a:lnTo>
                    <a:pt x="48621" y="261619"/>
                  </a:lnTo>
                  <a:lnTo>
                    <a:pt x="49352" y="260349"/>
                  </a:lnTo>
                  <a:lnTo>
                    <a:pt x="50449" y="259079"/>
                  </a:lnTo>
                  <a:lnTo>
                    <a:pt x="53008" y="257809"/>
                  </a:lnTo>
                  <a:lnTo>
                    <a:pt x="58857" y="255269"/>
                  </a:lnTo>
                  <a:lnTo>
                    <a:pt x="61051" y="255269"/>
                  </a:lnTo>
                  <a:lnTo>
                    <a:pt x="63610" y="253999"/>
                  </a:lnTo>
                  <a:lnTo>
                    <a:pt x="96211" y="253999"/>
                  </a:lnTo>
                  <a:lnTo>
                    <a:pt x="96097" y="252729"/>
                  </a:lnTo>
                  <a:lnTo>
                    <a:pt x="61051" y="252729"/>
                  </a:lnTo>
                  <a:lnTo>
                    <a:pt x="57395" y="248919"/>
                  </a:lnTo>
                  <a:lnTo>
                    <a:pt x="57121" y="245109"/>
                  </a:lnTo>
                  <a:lnTo>
                    <a:pt x="57029" y="238759"/>
                  </a:lnTo>
                  <a:lnTo>
                    <a:pt x="60685" y="234949"/>
                  </a:lnTo>
                  <a:lnTo>
                    <a:pt x="115213" y="234949"/>
                  </a:lnTo>
                  <a:lnTo>
                    <a:pt x="117688" y="233679"/>
                  </a:lnTo>
                  <a:lnTo>
                    <a:pt x="86276" y="233679"/>
                  </a:lnTo>
                  <a:lnTo>
                    <a:pt x="81523" y="228599"/>
                  </a:lnTo>
                  <a:lnTo>
                    <a:pt x="74943" y="226059"/>
                  </a:lnTo>
                  <a:lnTo>
                    <a:pt x="68362" y="224789"/>
                  </a:lnTo>
                  <a:lnTo>
                    <a:pt x="59223" y="170179"/>
                  </a:lnTo>
                  <a:lnTo>
                    <a:pt x="65581" y="167639"/>
                  </a:lnTo>
                  <a:lnTo>
                    <a:pt x="71424" y="163829"/>
                  </a:lnTo>
                  <a:lnTo>
                    <a:pt x="76651" y="160019"/>
                  </a:lnTo>
                  <a:lnTo>
                    <a:pt x="81158" y="154939"/>
                  </a:lnTo>
                  <a:lnTo>
                    <a:pt x="114896" y="154939"/>
                  </a:lnTo>
                  <a:lnTo>
                    <a:pt x="105286" y="149859"/>
                  </a:lnTo>
                  <a:lnTo>
                    <a:pt x="19374" y="149859"/>
                  </a:lnTo>
                  <a:lnTo>
                    <a:pt x="19374" y="138429"/>
                  </a:lnTo>
                  <a:lnTo>
                    <a:pt x="20471" y="135889"/>
                  </a:lnTo>
                  <a:lnTo>
                    <a:pt x="21933" y="134619"/>
                  </a:lnTo>
                  <a:lnTo>
                    <a:pt x="25589" y="132079"/>
                  </a:lnTo>
                  <a:lnTo>
                    <a:pt x="34363" y="129539"/>
                  </a:lnTo>
                  <a:lnTo>
                    <a:pt x="37654" y="128269"/>
                  </a:lnTo>
                  <a:lnTo>
                    <a:pt x="90663" y="128269"/>
                  </a:lnTo>
                  <a:lnTo>
                    <a:pt x="90572" y="125729"/>
                  </a:lnTo>
                  <a:lnTo>
                    <a:pt x="90482" y="124459"/>
                  </a:lnTo>
                  <a:lnTo>
                    <a:pt x="38019" y="124459"/>
                  </a:lnTo>
                  <a:lnTo>
                    <a:pt x="32170" y="118109"/>
                  </a:lnTo>
                  <a:lnTo>
                    <a:pt x="32170" y="111759"/>
                  </a:lnTo>
                  <a:lnTo>
                    <a:pt x="32535" y="104139"/>
                  </a:lnTo>
                  <a:lnTo>
                    <a:pt x="38019" y="99059"/>
                  </a:lnTo>
                  <a:lnTo>
                    <a:pt x="83575" y="99059"/>
                  </a:lnTo>
                  <a:lnTo>
                    <a:pt x="92821" y="90169"/>
                  </a:lnTo>
                  <a:lnTo>
                    <a:pt x="72749" y="90169"/>
                  </a:lnTo>
                  <a:lnTo>
                    <a:pt x="66672" y="86359"/>
                  </a:lnTo>
                  <a:lnTo>
                    <a:pt x="60045" y="82549"/>
                  </a:lnTo>
                  <a:lnTo>
                    <a:pt x="45696" y="80009"/>
                  </a:lnTo>
                  <a:close/>
                </a:path>
                <a:path w="312420" h="283209">
                  <a:moveTo>
                    <a:pt x="96211" y="253999"/>
                  </a:moveTo>
                  <a:lnTo>
                    <a:pt x="67997" y="253999"/>
                  </a:lnTo>
                  <a:lnTo>
                    <a:pt x="70556" y="255269"/>
                  </a:lnTo>
                  <a:lnTo>
                    <a:pt x="72749" y="255269"/>
                  </a:lnTo>
                  <a:lnTo>
                    <a:pt x="75674" y="256539"/>
                  </a:lnTo>
                  <a:lnTo>
                    <a:pt x="80792" y="259079"/>
                  </a:lnTo>
                  <a:lnTo>
                    <a:pt x="81889" y="260349"/>
                  </a:lnTo>
                  <a:lnTo>
                    <a:pt x="82620" y="261619"/>
                  </a:lnTo>
                  <a:lnTo>
                    <a:pt x="82620" y="269239"/>
                  </a:lnTo>
                  <a:lnTo>
                    <a:pt x="91990" y="269239"/>
                  </a:lnTo>
                  <a:lnTo>
                    <a:pt x="93725" y="266699"/>
                  </a:lnTo>
                  <a:lnTo>
                    <a:pt x="96438" y="256539"/>
                  </a:lnTo>
                  <a:lnTo>
                    <a:pt x="96211" y="253999"/>
                  </a:lnTo>
                  <a:close/>
                </a:path>
                <a:path w="312420" h="283209">
                  <a:moveTo>
                    <a:pt x="115213" y="234949"/>
                  </a:moveTo>
                  <a:lnTo>
                    <a:pt x="70190" y="234949"/>
                  </a:lnTo>
                  <a:lnTo>
                    <a:pt x="73846" y="238759"/>
                  </a:lnTo>
                  <a:lnTo>
                    <a:pt x="73846" y="248919"/>
                  </a:lnTo>
                  <a:lnTo>
                    <a:pt x="70190" y="251459"/>
                  </a:lnTo>
                  <a:lnTo>
                    <a:pt x="65438" y="251459"/>
                  </a:lnTo>
                  <a:lnTo>
                    <a:pt x="61051" y="252729"/>
                  </a:lnTo>
                  <a:lnTo>
                    <a:pt x="96097" y="252729"/>
                  </a:lnTo>
                  <a:lnTo>
                    <a:pt x="95415" y="245109"/>
                  </a:lnTo>
                  <a:lnTo>
                    <a:pt x="115213" y="234949"/>
                  </a:lnTo>
                  <a:close/>
                </a:path>
                <a:path w="312420" h="283209">
                  <a:moveTo>
                    <a:pt x="211013" y="228599"/>
                  </a:moveTo>
                  <a:lnTo>
                    <a:pt x="127587" y="228599"/>
                  </a:lnTo>
                  <a:lnTo>
                    <a:pt x="145597" y="242569"/>
                  </a:lnTo>
                  <a:lnTo>
                    <a:pt x="166658" y="247649"/>
                  </a:lnTo>
                  <a:lnTo>
                    <a:pt x="188199" y="243839"/>
                  </a:lnTo>
                  <a:lnTo>
                    <a:pt x="207649" y="232409"/>
                  </a:lnTo>
                  <a:lnTo>
                    <a:pt x="211013" y="228599"/>
                  </a:lnTo>
                  <a:close/>
                </a:path>
                <a:path w="312420" h="283209">
                  <a:moveTo>
                    <a:pt x="114896" y="154939"/>
                  </a:moveTo>
                  <a:lnTo>
                    <a:pt x="81158" y="154939"/>
                  </a:lnTo>
                  <a:lnTo>
                    <a:pt x="115157" y="172719"/>
                  </a:lnTo>
                  <a:lnTo>
                    <a:pt x="112272" y="184149"/>
                  </a:lnTo>
                  <a:lnTo>
                    <a:pt x="111821" y="195579"/>
                  </a:lnTo>
                  <a:lnTo>
                    <a:pt x="113769" y="207009"/>
                  </a:lnTo>
                  <a:lnTo>
                    <a:pt x="118082" y="217169"/>
                  </a:lnTo>
                  <a:lnTo>
                    <a:pt x="86276" y="233679"/>
                  </a:lnTo>
                  <a:lnTo>
                    <a:pt x="117688" y="233679"/>
                  </a:lnTo>
                  <a:lnTo>
                    <a:pt x="127587" y="228599"/>
                  </a:lnTo>
                  <a:lnTo>
                    <a:pt x="211013" y="228599"/>
                  </a:lnTo>
                  <a:lnTo>
                    <a:pt x="215498" y="223519"/>
                  </a:lnTo>
                  <a:lnTo>
                    <a:pt x="217695" y="219709"/>
                  </a:lnTo>
                  <a:lnTo>
                    <a:pt x="136726" y="219709"/>
                  </a:lnTo>
                  <a:lnTo>
                    <a:pt x="136726" y="205739"/>
                  </a:lnTo>
                  <a:lnTo>
                    <a:pt x="137823" y="203199"/>
                  </a:lnTo>
                  <a:lnTo>
                    <a:pt x="140016" y="201929"/>
                  </a:lnTo>
                  <a:lnTo>
                    <a:pt x="144769" y="198119"/>
                  </a:lnTo>
                  <a:lnTo>
                    <a:pt x="149887" y="195579"/>
                  </a:lnTo>
                  <a:lnTo>
                    <a:pt x="155371" y="194309"/>
                  </a:lnTo>
                  <a:lnTo>
                    <a:pt x="159758" y="193039"/>
                  </a:lnTo>
                  <a:lnTo>
                    <a:pt x="226040" y="193039"/>
                  </a:lnTo>
                  <a:lnTo>
                    <a:pt x="226294" y="190499"/>
                  </a:lnTo>
                  <a:lnTo>
                    <a:pt x="226294" y="187959"/>
                  </a:lnTo>
                  <a:lnTo>
                    <a:pt x="159392" y="187959"/>
                  </a:lnTo>
                  <a:lnTo>
                    <a:pt x="152446" y="181609"/>
                  </a:lnTo>
                  <a:lnTo>
                    <a:pt x="152446" y="163829"/>
                  </a:lnTo>
                  <a:lnTo>
                    <a:pt x="157077" y="158749"/>
                  </a:lnTo>
                  <a:lnTo>
                    <a:pt x="122103" y="158749"/>
                  </a:lnTo>
                  <a:lnTo>
                    <a:pt x="114896" y="154939"/>
                  </a:lnTo>
                  <a:close/>
                </a:path>
                <a:path w="312420" h="283209">
                  <a:moveTo>
                    <a:pt x="226040" y="193039"/>
                  </a:moveTo>
                  <a:lnTo>
                    <a:pt x="177306" y="193039"/>
                  </a:lnTo>
                  <a:lnTo>
                    <a:pt x="181693" y="194309"/>
                  </a:lnTo>
                  <a:lnTo>
                    <a:pt x="187176" y="195579"/>
                  </a:lnTo>
                  <a:lnTo>
                    <a:pt x="192660" y="198119"/>
                  </a:lnTo>
                  <a:lnTo>
                    <a:pt x="197047" y="201929"/>
                  </a:lnTo>
                  <a:lnTo>
                    <a:pt x="198875" y="203199"/>
                  </a:lnTo>
                  <a:lnTo>
                    <a:pt x="200337" y="205739"/>
                  </a:lnTo>
                  <a:lnTo>
                    <a:pt x="200337" y="208279"/>
                  </a:lnTo>
                  <a:lnTo>
                    <a:pt x="199972" y="219709"/>
                  </a:lnTo>
                  <a:lnTo>
                    <a:pt x="217695" y="219709"/>
                  </a:lnTo>
                  <a:lnTo>
                    <a:pt x="221358" y="213359"/>
                  </a:lnTo>
                  <a:lnTo>
                    <a:pt x="225026" y="203199"/>
                  </a:lnTo>
                  <a:lnTo>
                    <a:pt x="226040" y="193039"/>
                  </a:lnTo>
                  <a:close/>
                </a:path>
                <a:path w="312420" h="283209">
                  <a:moveTo>
                    <a:pt x="212840" y="156209"/>
                  </a:moveTo>
                  <a:lnTo>
                    <a:pt x="177306" y="156209"/>
                  </a:lnTo>
                  <a:lnTo>
                    <a:pt x="184252" y="163829"/>
                  </a:lnTo>
                  <a:lnTo>
                    <a:pt x="184252" y="181609"/>
                  </a:lnTo>
                  <a:lnTo>
                    <a:pt x="176940" y="187959"/>
                  </a:lnTo>
                  <a:lnTo>
                    <a:pt x="226294" y="187959"/>
                  </a:lnTo>
                  <a:lnTo>
                    <a:pt x="226294" y="186689"/>
                  </a:lnTo>
                  <a:lnTo>
                    <a:pt x="225928" y="182879"/>
                  </a:lnTo>
                  <a:lnTo>
                    <a:pt x="224831" y="179069"/>
                  </a:lnTo>
                  <a:lnTo>
                    <a:pt x="250836" y="165100"/>
                  </a:lnTo>
                  <a:lnTo>
                    <a:pt x="219348" y="165099"/>
                  </a:lnTo>
                  <a:lnTo>
                    <a:pt x="215937" y="160019"/>
                  </a:lnTo>
                  <a:lnTo>
                    <a:pt x="212840" y="156209"/>
                  </a:lnTo>
                  <a:close/>
                </a:path>
                <a:path w="312420" h="283209">
                  <a:moveTo>
                    <a:pt x="304388" y="160020"/>
                  </a:moveTo>
                  <a:lnTo>
                    <a:pt x="260293" y="160020"/>
                  </a:lnTo>
                  <a:lnTo>
                    <a:pt x="269741" y="167640"/>
                  </a:lnTo>
                  <a:lnTo>
                    <a:pt x="280765" y="170180"/>
                  </a:lnTo>
                  <a:lnTo>
                    <a:pt x="292064" y="168910"/>
                  </a:lnTo>
                  <a:lnTo>
                    <a:pt x="302335" y="162560"/>
                  </a:lnTo>
                  <a:lnTo>
                    <a:pt x="304388" y="160020"/>
                  </a:lnTo>
                  <a:close/>
                </a:path>
                <a:path w="312420" h="283209">
                  <a:moveTo>
                    <a:pt x="270964" y="91440"/>
                  </a:moveTo>
                  <a:lnTo>
                    <a:pt x="255540" y="91440"/>
                  </a:lnTo>
                  <a:lnTo>
                    <a:pt x="265045" y="116840"/>
                  </a:lnTo>
                  <a:lnTo>
                    <a:pt x="259236" y="121920"/>
                  </a:lnTo>
                  <a:lnTo>
                    <a:pt x="255038" y="127000"/>
                  </a:lnTo>
                  <a:lnTo>
                    <a:pt x="252553" y="134620"/>
                  </a:lnTo>
                  <a:lnTo>
                    <a:pt x="251884" y="140970"/>
                  </a:lnTo>
                  <a:lnTo>
                    <a:pt x="251884" y="143510"/>
                  </a:lnTo>
                  <a:lnTo>
                    <a:pt x="252250" y="146050"/>
                  </a:lnTo>
                  <a:lnTo>
                    <a:pt x="252981" y="147320"/>
                  </a:lnTo>
                  <a:lnTo>
                    <a:pt x="219348" y="165099"/>
                  </a:lnTo>
                  <a:lnTo>
                    <a:pt x="250836" y="165100"/>
                  </a:lnTo>
                  <a:lnTo>
                    <a:pt x="260293" y="160020"/>
                  </a:lnTo>
                  <a:lnTo>
                    <a:pt x="304388" y="160020"/>
                  </a:lnTo>
                  <a:lnTo>
                    <a:pt x="307468" y="156210"/>
                  </a:lnTo>
                  <a:lnTo>
                    <a:pt x="264314" y="156210"/>
                  </a:lnTo>
                  <a:lnTo>
                    <a:pt x="264314" y="147320"/>
                  </a:lnTo>
                  <a:lnTo>
                    <a:pt x="265045" y="147320"/>
                  </a:lnTo>
                  <a:lnTo>
                    <a:pt x="266142" y="146050"/>
                  </a:lnTo>
                  <a:lnTo>
                    <a:pt x="268701" y="144780"/>
                  </a:lnTo>
                  <a:lnTo>
                    <a:pt x="271626" y="142240"/>
                  </a:lnTo>
                  <a:lnTo>
                    <a:pt x="274551" y="142240"/>
                  </a:lnTo>
                  <a:lnTo>
                    <a:pt x="276744" y="140970"/>
                  </a:lnTo>
                  <a:lnTo>
                    <a:pt x="312219" y="140970"/>
                  </a:lnTo>
                  <a:lnTo>
                    <a:pt x="311882" y="138430"/>
                  </a:lnTo>
                  <a:lnTo>
                    <a:pt x="276744" y="138430"/>
                  </a:lnTo>
                  <a:lnTo>
                    <a:pt x="273088" y="135890"/>
                  </a:lnTo>
                  <a:lnTo>
                    <a:pt x="273088" y="125730"/>
                  </a:lnTo>
                  <a:lnTo>
                    <a:pt x="276744" y="121920"/>
                  </a:lnTo>
                  <a:lnTo>
                    <a:pt x="305641" y="121920"/>
                  </a:lnTo>
                  <a:lnTo>
                    <a:pt x="304894" y="120650"/>
                  </a:lnTo>
                  <a:lnTo>
                    <a:pt x="297948" y="114300"/>
                  </a:lnTo>
                  <a:lnTo>
                    <a:pt x="289905" y="111760"/>
                  </a:lnTo>
                  <a:lnTo>
                    <a:pt x="278206" y="111760"/>
                  </a:lnTo>
                  <a:lnTo>
                    <a:pt x="270964" y="91440"/>
                  </a:lnTo>
                  <a:close/>
                </a:path>
                <a:path w="312420" h="283209">
                  <a:moveTo>
                    <a:pt x="170017" y="134619"/>
                  </a:moveTo>
                  <a:lnTo>
                    <a:pt x="151898" y="137159"/>
                  </a:lnTo>
                  <a:lnTo>
                    <a:pt x="135424" y="144779"/>
                  </a:lnTo>
                  <a:lnTo>
                    <a:pt x="122103" y="158749"/>
                  </a:lnTo>
                  <a:lnTo>
                    <a:pt x="157077" y="158749"/>
                  </a:lnTo>
                  <a:lnTo>
                    <a:pt x="159392" y="156209"/>
                  </a:lnTo>
                  <a:lnTo>
                    <a:pt x="212840" y="156209"/>
                  </a:lnTo>
                  <a:lnTo>
                    <a:pt x="211808" y="154939"/>
                  </a:lnTo>
                  <a:lnTo>
                    <a:pt x="207061" y="149859"/>
                  </a:lnTo>
                  <a:lnTo>
                    <a:pt x="201800" y="146049"/>
                  </a:lnTo>
                  <a:lnTo>
                    <a:pt x="205888" y="138429"/>
                  </a:lnTo>
                  <a:lnTo>
                    <a:pt x="188273" y="138429"/>
                  </a:lnTo>
                  <a:lnTo>
                    <a:pt x="170017" y="134619"/>
                  </a:lnTo>
                  <a:close/>
                </a:path>
                <a:path w="312420" h="283209">
                  <a:moveTo>
                    <a:pt x="312219" y="140970"/>
                  </a:moveTo>
                  <a:lnTo>
                    <a:pt x="286249" y="140970"/>
                  </a:lnTo>
                  <a:lnTo>
                    <a:pt x="288443" y="142240"/>
                  </a:lnTo>
                  <a:lnTo>
                    <a:pt x="291367" y="142240"/>
                  </a:lnTo>
                  <a:lnTo>
                    <a:pt x="293926" y="144780"/>
                  </a:lnTo>
                  <a:lnTo>
                    <a:pt x="296485" y="146050"/>
                  </a:lnTo>
                  <a:lnTo>
                    <a:pt x="297582" y="147320"/>
                  </a:lnTo>
                  <a:lnTo>
                    <a:pt x="298313" y="148590"/>
                  </a:lnTo>
                  <a:lnTo>
                    <a:pt x="298313" y="156210"/>
                  </a:lnTo>
                  <a:lnTo>
                    <a:pt x="307468" y="156210"/>
                  </a:lnTo>
                  <a:lnTo>
                    <a:pt x="309521" y="153670"/>
                  </a:lnTo>
                  <a:lnTo>
                    <a:pt x="312388" y="142240"/>
                  </a:lnTo>
                  <a:lnTo>
                    <a:pt x="312219" y="140970"/>
                  </a:lnTo>
                  <a:close/>
                </a:path>
                <a:path w="312420" h="283209">
                  <a:moveTo>
                    <a:pt x="90663" y="128269"/>
                  </a:moveTo>
                  <a:lnTo>
                    <a:pt x="52277" y="128269"/>
                  </a:lnTo>
                  <a:lnTo>
                    <a:pt x="55567" y="129539"/>
                  </a:lnTo>
                  <a:lnTo>
                    <a:pt x="64341" y="132079"/>
                  </a:lnTo>
                  <a:lnTo>
                    <a:pt x="67997" y="135889"/>
                  </a:lnTo>
                  <a:lnTo>
                    <a:pt x="69459" y="135889"/>
                  </a:lnTo>
                  <a:lnTo>
                    <a:pt x="70556" y="138429"/>
                  </a:lnTo>
                  <a:lnTo>
                    <a:pt x="70556" y="149859"/>
                  </a:lnTo>
                  <a:lnTo>
                    <a:pt x="105286" y="149859"/>
                  </a:lnTo>
                  <a:lnTo>
                    <a:pt x="88469" y="140969"/>
                  </a:lnTo>
                  <a:lnTo>
                    <a:pt x="89932" y="135889"/>
                  </a:lnTo>
                  <a:lnTo>
                    <a:pt x="90663" y="132079"/>
                  </a:lnTo>
                  <a:lnTo>
                    <a:pt x="90663" y="128269"/>
                  </a:lnTo>
                  <a:close/>
                </a:path>
                <a:path w="312420" h="283209">
                  <a:moveTo>
                    <a:pt x="291265" y="45720"/>
                  </a:moveTo>
                  <a:lnTo>
                    <a:pt x="166338" y="45719"/>
                  </a:lnTo>
                  <a:lnTo>
                    <a:pt x="200337" y="49529"/>
                  </a:lnTo>
                  <a:lnTo>
                    <a:pt x="201954" y="58419"/>
                  </a:lnTo>
                  <a:lnTo>
                    <a:pt x="205593" y="67309"/>
                  </a:lnTo>
                  <a:lnTo>
                    <a:pt x="211082" y="76199"/>
                  </a:lnTo>
                  <a:lnTo>
                    <a:pt x="218251" y="82549"/>
                  </a:lnTo>
                  <a:lnTo>
                    <a:pt x="188273" y="138429"/>
                  </a:lnTo>
                  <a:lnTo>
                    <a:pt x="205888" y="138429"/>
                  </a:lnTo>
                  <a:lnTo>
                    <a:pt x="231777" y="90169"/>
                  </a:lnTo>
                  <a:lnTo>
                    <a:pt x="270512" y="90170"/>
                  </a:lnTo>
                  <a:lnTo>
                    <a:pt x="268701" y="85090"/>
                  </a:lnTo>
                  <a:lnTo>
                    <a:pt x="282393" y="73660"/>
                  </a:lnTo>
                  <a:lnTo>
                    <a:pt x="284351" y="69850"/>
                  </a:lnTo>
                  <a:lnTo>
                    <a:pt x="220444" y="69849"/>
                  </a:lnTo>
                  <a:lnTo>
                    <a:pt x="220444" y="58419"/>
                  </a:lnTo>
                  <a:lnTo>
                    <a:pt x="235433" y="48259"/>
                  </a:lnTo>
                  <a:lnTo>
                    <a:pt x="238724" y="46989"/>
                  </a:lnTo>
                  <a:lnTo>
                    <a:pt x="291161" y="46990"/>
                  </a:lnTo>
                  <a:lnTo>
                    <a:pt x="291265" y="45720"/>
                  </a:lnTo>
                  <a:close/>
                </a:path>
                <a:path w="312420" h="283209">
                  <a:moveTo>
                    <a:pt x="305641" y="121920"/>
                  </a:moveTo>
                  <a:lnTo>
                    <a:pt x="286249" y="121920"/>
                  </a:lnTo>
                  <a:lnTo>
                    <a:pt x="289905" y="125730"/>
                  </a:lnTo>
                  <a:lnTo>
                    <a:pt x="289905" y="135890"/>
                  </a:lnTo>
                  <a:lnTo>
                    <a:pt x="286249" y="138430"/>
                  </a:lnTo>
                  <a:lnTo>
                    <a:pt x="311882" y="138430"/>
                  </a:lnTo>
                  <a:lnTo>
                    <a:pt x="310869" y="130810"/>
                  </a:lnTo>
                  <a:lnTo>
                    <a:pt x="305641" y="121920"/>
                  </a:lnTo>
                  <a:close/>
                </a:path>
                <a:path w="312420" h="283209">
                  <a:moveTo>
                    <a:pt x="83575" y="99059"/>
                  </a:moveTo>
                  <a:lnTo>
                    <a:pt x="51911" y="99059"/>
                  </a:lnTo>
                  <a:lnTo>
                    <a:pt x="57761" y="104139"/>
                  </a:lnTo>
                  <a:lnTo>
                    <a:pt x="57761" y="118109"/>
                  </a:lnTo>
                  <a:lnTo>
                    <a:pt x="51911" y="124459"/>
                  </a:lnTo>
                  <a:lnTo>
                    <a:pt x="90482" y="124459"/>
                  </a:lnTo>
                  <a:lnTo>
                    <a:pt x="90120" y="119379"/>
                  </a:lnTo>
                  <a:lnTo>
                    <a:pt x="88515" y="113029"/>
                  </a:lnTo>
                  <a:lnTo>
                    <a:pt x="85882" y="106679"/>
                  </a:lnTo>
                  <a:lnTo>
                    <a:pt x="82254" y="100329"/>
                  </a:lnTo>
                  <a:lnTo>
                    <a:pt x="83575" y="99059"/>
                  </a:lnTo>
                  <a:close/>
                </a:path>
                <a:path w="312420" h="283209">
                  <a:moveTo>
                    <a:pt x="270512" y="90170"/>
                  </a:moveTo>
                  <a:lnTo>
                    <a:pt x="231777" y="90169"/>
                  </a:lnTo>
                  <a:lnTo>
                    <a:pt x="236530" y="91439"/>
                  </a:lnTo>
                  <a:lnTo>
                    <a:pt x="241648" y="92709"/>
                  </a:lnTo>
                  <a:lnTo>
                    <a:pt x="249691" y="92710"/>
                  </a:lnTo>
                  <a:lnTo>
                    <a:pt x="255540" y="91440"/>
                  </a:lnTo>
                  <a:lnTo>
                    <a:pt x="270964" y="91440"/>
                  </a:lnTo>
                  <a:lnTo>
                    <a:pt x="270512" y="90170"/>
                  </a:lnTo>
                  <a:close/>
                </a:path>
                <a:path w="312420" h="283209">
                  <a:moveTo>
                    <a:pt x="134898" y="5079"/>
                  </a:moveTo>
                  <a:lnTo>
                    <a:pt x="124788" y="8889"/>
                  </a:lnTo>
                  <a:lnTo>
                    <a:pt x="116802" y="15239"/>
                  </a:lnTo>
                  <a:lnTo>
                    <a:pt x="111558" y="24129"/>
                  </a:lnTo>
                  <a:lnTo>
                    <a:pt x="109673" y="34289"/>
                  </a:lnTo>
                  <a:lnTo>
                    <a:pt x="109673" y="39369"/>
                  </a:lnTo>
                  <a:lnTo>
                    <a:pt x="111135" y="44449"/>
                  </a:lnTo>
                  <a:lnTo>
                    <a:pt x="113695" y="49529"/>
                  </a:lnTo>
                  <a:lnTo>
                    <a:pt x="72749" y="90169"/>
                  </a:lnTo>
                  <a:lnTo>
                    <a:pt x="92821" y="90169"/>
                  </a:lnTo>
                  <a:lnTo>
                    <a:pt x="123200" y="60959"/>
                  </a:lnTo>
                  <a:lnTo>
                    <a:pt x="152412" y="60959"/>
                  </a:lnTo>
                  <a:lnTo>
                    <a:pt x="155845" y="59689"/>
                  </a:lnTo>
                  <a:lnTo>
                    <a:pt x="163779" y="50799"/>
                  </a:lnTo>
                  <a:lnTo>
                    <a:pt x="122103" y="50799"/>
                  </a:lnTo>
                  <a:lnTo>
                    <a:pt x="122103" y="43179"/>
                  </a:lnTo>
                  <a:lnTo>
                    <a:pt x="121737" y="43179"/>
                  </a:lnTo>
                  <a:lnTo>
                    <a:pt x="121737" y="41909"/>
                  </a:lnTo>
                  <a:lnTo>
                    <a:pt x="122468" y="40639"/>
                  </a:lnTo>
                  <a:lnTo>
                    <a:pt x="123565" y="39369"/>
                  </a:lnTo>
                  <a:lnTo>
                    <a:pt x="126124" y="38099"/>
                  </a:lnTo>
                  <a:lnTo>
                    <a:pt x="129049" y="36829"/>
                  </a:lnTo>
                  <a:lnTo>
                    <a:pt x="131974" y="36829"/>
                  </a:lnTo>
                  <a:lnTo>
                    <a:pt x="134167" y="35559"/>
                  </a:lnTo>
                  <a:lnTo>
                    <a:pt x="233605" y="35559"/>
                  </a:lnTo>
                  <a:lnTo>
                    <a:pt x="233605" y="34289"/>
                  </a:lnTo>
                  <a:lnTo>
                    <a:pt x="202531" y="34289"/>
                  </a:lnTo>
                  <a:lnTo>
                    <a:pt x="191198" y="33019"/>
                  </a:lnTo>
                  <a:lnTo>
                    <a:pt x="134167" y="33019"/>
                  </a:lnTo>
                  <a:lnTo>
                    <a:pt x="130511" y="29209"/>
                  </a:lnTo>
                  <a:lnTo>
                    <a:pt x="130511" y="20319"/>
                  </a:lnTo>
                  <a:lnTo>
                    <a:pt x="134167" y="15239"/>
                  </a:lnTo>
                  <a:lnTo>
                    <a:pt x="161171" y="15239"/>
                  </a:lnTo>
                  <a:lnTo>
                    <a:pt x="156787" y="10159"/>
                  </a:lnTo>
                  <a:lnTo>
                    <a:pt x="146580" y="6349"/>
                  </a:lnTo>
                  <a:lnTo>
                    <a:pt x="134898" y="5079"/>
                  </a:lnTo>
                  <a:close/>
                </a:path>
                <a:path w="312420" h="283209">
                  <a:moveTo>
                    <a:pt x="291161" y="46990"/>
                  </a:moveTo>
                  <a:lnTo>
                    <a:pt x="249691" y="46990"/>
                  </a:lnTo>
                  <a:lnTo>
                    <a:pt x="253347" y="48260"/>
                  </a:lnTo>
                  <a:lnTo>
                    <a:pt x="256637" y="48260"/>
                  </a:lnTo>
                  <a:lnTo>
                    <a:pt x="261024" y="49530"/>
                  </a:lnTo>
                  <a:lnTo>
                    <a:pt x="265411" y="52070"/>
                  </a:lnTo>
                  <a:lnTo>
                    <a:pt x="269067" y="54610"/>
                  </a:lnTo>
                  <a:lnTo>
                    <a:pt x="270529" y="55880"/>
                  </a:lnTo>
                  <a:lnTo>
                    <a:pt x="271626" y="58420"/>
                  </a:lnTo>
                  <a:lnTo>
                    <a:pt x="271626" y="69850"/>
                  </a:lnTo>
                  <a:lnTo>
                    <a:pt x="284351" y="69850"/>
                  </a:lnTo>
                  <a:lnTo>
                    <a:pt x="290225" y="58420"/>
                  </a:lnTo>
                  <a:lnTo>
                    <a:pt x="291161" y="46990"/>
                  </a:lnTo>
                  <a:close/>
                </a:path>
                <a:path w="312420" h="283209">
                  <a:moveTo>
                    <a:pt x="152412" y="60959"/>
                  </a:moveTo>
                  <a:lnTo>
                    <a:pt x="123200" y="60959"/>
                  </a:lnTo>
                  <a:lnTo>
                    <a:pt x="134219" y="64769"/>
                  </a:lnTo>
                  <a:lnTo>
                    <a:pt x="145546" y="63499"/>
                  </a:lnTo>
                  <a:lnTo>
                    <a:pt x="152412" y="60959"/>
                  </a:lnTo>
                  <a:close/>
                </a:path>
                <a:path w="312420" h="283209">
                  <a:moveTo>
                    <a:pt x="233605" y="35559"/>
                  </a:moveTo>
                  <a:lnTo>
                    <a:pt x="143672" y="35559"/>
                  </a:lnTo>
                  <a:lnTo>
                    <a:pt x="145866" y="36829"/>
                  </a:lnTo>
                  <a:lnTo>
                    <a:pt x="148790" y="36829"/>
                  </a:lnTo>
                  <a:lnTo>
                    <a:pt x="151349" y="38099"/>
                  </a:lnTo>
                  <a:lnTo>
                    <a:pt x="153909" y="40639"/>
                  </a:lnTo>
                  <a:lnTo>
                    <a:pt x="155005" y="40639"/>
                  </a:lnTo>
                  <a:lnTo>
                    <a:pt x="155736" y="41909"/>
                  </a:lnTo>
                  <a:lnTo>
                    <a:pt x="155736" y="50799"/>
                  </a:lnTo>
                  <a:lnTo>
                    <a:pt x="163779" y="50799"/>
                  </a:lnTo>
                  <a:lnTo>
                    <a:pt x="164876" y="49529"/>
                  </a:lnTo>
                  <a:lnTo>
                    <a:pt x="166338" y="45719"/>
                  </a:lnTo>
                  <a:lnTo>
                    <a:pt x="291265" y="45720"/>
                  </a:lnTo>
                  <a:lnTo>
                    <a:pt x="291473" y="43180"/>
                  </a:lnTo>
                  <a:lnTo>
                    <a:pt x="239455" y="43179"/>
                  </a:lnTo>
                  <a:lnTo>
                    <a:pt x="233605" y="38099"/>
                  </a:lnTo>
                  <a:lnTo>
                    <a:pt x="233605" y="35559"/>
                  </a:lnTo>
                  <a:close/>
                </a:path>
                <a:path w="312420" h="283209">
                  <a:moveTo>
                    <a:pt x="281501" y="17780"/>
                  </a:moveTo>
                  <a:lnTo>
                    <a:pt x="253347" y="17780"/>
                  </a:lnTo>
                  <a:lnTo>
                    <a:pt x="259196" y="24130"/>
                  </a:lnTo>
                  <a:lnTo>
                    <a:pt x="259196" y="38100"/>
                  </a:lnTo>
                  <a:lnTo>
                    <a:pt x="253347" y="43180"/>
                  </a:lnTo>
                  <a:lnTo>
                    <a:pt x="291473" y="43180"/>
                  </a:lnTo>
                  <a:lnTo>
                    <a:pt x="291681" y="40640"/>
                  </a:lnTo>
                  <a:lnTo>
                    <a:pt x="286249" y="22860"/>
                  </a:lnTo>
                  <a:lnTo>
                    <a:pt x="281501" y="17780"/>
                  </a:lnTo>
                  <a:close/>
                </a:path>
                <a:path w="312420" h="283209">
                  <a:moveTo>
                    <a:pt x="241317" y="0"/>
                  </a:moveTo>
                  <a:lnTo>
                    <a:pt x="205644" y="25399"/>
                  </a:lnTo>
                  <a:lnTo>
                    <a:pt x="202531" y="34289"/>
                  </a:lnTo>
                  <a:lnTo>
                    <a:pt x="233605" y="34289"/>
                  </a:lnTo>
                  <a:lnTo>
                    <a:pt x="233605" y="24129"/>
                  </a:lnTo>
                  <a:lnTo>
                    <a:pt x="239089" y="17779"/>
                  </a:lnTo>
                  <a:lnTo>
                    <a:pt x="281501" y="17780"/>
                  </a:lnTo>
                  <a:lnTo>
                    <a:pt x="274379" y="10160"/>
                  </a:lnTo>
                  <a:lnTo>
                    <a:pt x="258739" y="2540"/>
                  </a:lnTo>
                  <a:lnTo>
                    <a:pt x="241317" y="0"/>
                  </a:lnTo>
                  <a:close/>
                </a:path>
                <a:path w="312420" h="283209">
                  <a:moveTo>
                    <a:pt x="161171" y="15239"/>
                  </a:moveTo>
                  <a:lnTo>
                    <a:pt x="143672" y="15239"/>
                  </a:lnTo>
                  <a:lnTo>
                    <a:pt x="147328" y="19049"/>
                  </a:lnTo>
                  <a:lnTo>
                    <a:pt x="147328" y="29209"/>
                  </a:lnTo>
                  <a:lnTo>
                    <a:pt x="143672" y="33019"/>
                  </a:lnTo>
                  <a:lnTo>
                    <a:pt x="191198" y="33019"/>
                  </a:lnTo>
                  <a:lnTo>
                    <a:pt x="168532" y="30479"/>
                  </a:lnTo>
                  <a:lnTo>
                    <a:pt x="164459" y="19049"/>
                  </a:lnTo>
                  <a:lnTo>
                    <a:pt x="161171" y="15239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97422" y="681990"/>
            <a:ext cx="4610735" cy="5175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55"/>
              </a:spcBef>
            </a:pPr>
            <a:r>
              <a:rPr sz="1600" b="1" spc="-15" dirty="0">
                <a:latin typeface="Calibri"/>
                <a:cs typeface="Calibri"/>
              </a:rPr>
              <a:t>Gallup’s </a:t>
            </a:r>
            <a:r>
              <a:rPr sz="1600" b="1" spc="-10" dirty="0">
                <a:latin typeface="Calibri"/>
                <a:cs typeface="Calibri"/>
              </a:rPr>
              <a:t>report </a:t>
            </a:r>
            <a:r>
              <a:rPr sz="1600" b="1" spc="-5" dirty="0">
                <a:latin typeface="Calibri"/>
                <a:cs typeface="Calibri"/>
              </a:rPr>
              <a:t>identifies six </a:t>
            </a:r>
            <a:r>
              <a:rPr sz="1600" b="1" spc="-10" dirty="0">
                <a:latin typeface="Calibri"/>
                <a:cs typeface="Calibri"/>
              </a:rPr>
              <a:t>areas that </a:t>
            </a:r>
            <a:r>
              <a:rPr sz="1600" b="1" spc="-5" dirty="0">
                <a:latin typeface="Calibri"/>
                <a:cs typeface="Calibri"/>
              </a:rPr>
              <a:t>world-class  </a:t>
            </a:r>
            <a:r>
              <a:rPr sz="1600" b="1" spc="-10" dirty="0">
                <a:latin typeface="Calibri"/>
                <a:cs typeface="Calibri"/>
              </a:rPr>
              <a:t>organizations focus </a:t>
            </a:r>
            <a:r>
              <a:rPr sz="1600" b="1" spc="-5" dirty="0">
                <a:latin typeface="Calibri"/>
                <a:cs typeface="Calibri"/>
              </a:rPr>
              <a:t>on </a:t>
            </a:r>
            <a:r>
              <a:rPr sz="1600" b="1" spc="-10" dirty="0">
                <a:latin typeface="Calibri"/>
                <a:cs typeface="Calibri"/>
              </a:rPr>
              <a:t>to </a:t>
            </a:r>
            <a:r>
              <a:rPr sz="1600" b="1" spc="-5" dirty="0">
                <a:latin typeface="Calibri"/>
                <a:cs typeface="Calibri"/>
              </a:rPr>
              <a:t>fully </a:t>
            </a:r>
            <a:r>
              <a:rPr sz="1600" b="1" spc="-15" dirty="0">
                <a:latin typeface="Calibri"/>
                <a:cs typeface="Calibri"/>
              </a:rPr>
              <a:t>engage </a:t>
            </a:r>
            <a:r>
              <a:rPr sz="1600" b="1" spc="-10" dirty="0">
                <a:latin typeface="Calibri"/>
                <a:cs typeface="Calibri"/>
              </a:rPr>
              <a:t>their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customers: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95671" y="1435608"/>
            <a:ext cx="6263640" cy="646430"/>
            <a:chOff x="4995671" y="1435608"/>
            <a:chExt cx="6263640" cy="646430"/>
          </a:xfrm>
        </p:grpSpPr>
        <p:sp>
          <p:nvSpPr>
            <p:cNvPr id="8" name="object 8"/>
            <p:cNvSpPr/>
            <p:nvPr/>
          </p:nvSpPr>
          <p:spPr>
            <a:xfrm>
              <a:off x="4995671" y="1435608"/>
              <a:ext cx="6263640" cy="646430"/>
            </a:xfrm>
            <a:custGeom>
              <a:avLst/>
              <a:gdLst/>
              <a:ahLst/>
              <a:cxnLst/>
              <a:rect l="l" t="t" r="r" b="b"/>
              <a:pathLst>
                <a:path w="6263640" h="646430">
                  <a:moveTo>
                    <a:pt x="6198997" y="0"/>
                  </a:moveTo>
                  <a:lnTo>
                    <a:pt x="64642" y="0"/>
                  </a:lnTo>
                  <a:lnTo>
                    <a:pt x="39487" y="5081"/>
                  </a:lnTo>
                  <a:lnTo>
                    <a:pt x="18938" y="18938"/>
                  </a:lnTo>
                  <a:lnTo>
                    <a:pt x="5081" y="39487"/>
                  </a:lnTo>
                  <a:lnTo>
                    <a:pt x="0" y="64642"/>
                  </a:lnTo>
                  <a:lnTo>
                    <a:pt x="0" y="581532"/>
                  </a:lnTo>
                  <a:lnTo>
                    <a:pt x="5081" y="606688"/>
                  </a:lnTo>
                  <a:lnTo>
                    <a:pt x="18938" y="627237"/>
                  </a:lnTo>
                  <a:lnTo>
                    <a:pt x="39487" y="641094"/>
                  </a:lnTo>
                  <a:lnTo>
                    <a:pt x="64642" y="646176"/>
                  </a:lnTo>
                  <a:lnTo>
                    <a:pt x="6198997" y="646176"/>
                  </a:lnTo>
                  <a:lnTo>
                    <a:pt x="6224152" y="641094"/>
                  </a:lnTo>
                  <a:lnTo>
                    <a:pt x="6244701" y="627237"/>
                  </a:lnTo>
                  <a:lnTo>
                    <a:pt x="6258558" y="606688"/>
                  </a:lnTo>
                  <a:lnTo>
                    <a:pt x="6263639" y="581532"/>
                  </a:lnTo>
                  <a:lnTo>
                    <a:pt x="6263639" y="64642"/>
                  </a:lnTo>
                  <a:lnTo>
                    <a:pt x="6258558" y="39487"/>
                  </a:lnTo>
                  <a:lnTo>
                    <a:pt x="6244701" y="18938"/>
                  </a:lnTo>
                  <a:lnTo>
                    <a:pt x="6224152" y="5081"/>
                  </a:lnTo>
                  <a:lnTo>
                    <a:pt x="619899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04301" y="1639382"/>
              <a:ext cx="329565" cy="248920"/>
            </a:xfrm>
            <a:custGeom>
              <a:avLst/>
              <a:gdLst/>
              <a:ahLst/>
              <a:cxnLst/>
              <a:rect l="l" t="t" r="r" b="b"/>
              <a:pathLst>
                <a:path w="329564" h="248919">
                  <a:moveTo>
                    <a:pt x="263217" y="0"/>
                  </a:moveTo>
                  <a:lnTo>
                    <a:pt x="65803" y="0"/>
                  </a:lnTo>
                  <a:lnTo>
                    <a:pt x="0" y="84134"/>
                  </a:lnTo>
                  <a:lnTo>
                    <a:pt x="164510" y="248744"/>
                  </a:lnTo>
                  <a:lnTo>
                    <a:pt x="210866" y="202361"/>
                  </a:lnTo>
                  <a:lnTo>
                    <a:pt x="149156" y="202361"/>
                  </a:lnTo>
                  <a:lnTo>
                    <a:pt x="38312" y="91450"/>
                  </a:lnTo>
                  <a:lnTo>
                    <a:pt x="321711" y="91450"/>
                  </a:lnTo>
                  <a:lnTo>
                    <a:pt x="329022" y="84134"/>
                  </a:lnTo>
                  <a:lnTo>
                    <a:pt x="323300" y="76818"/>
                  </a:lnTo>
                  <a:lnTo>
                    <a:pt x="33559" y="76818"/>
                  </a:lnTo>
                  <a:lnTo>
                    <a:pt x="76478" y="21948"/>
                  </a:lnTo>
                  <a:lnTo>
                    <a:pt x="280384" y="21948"/>
                  </a:lnTo>
                  <a:lnTo>
                    <a:pt x="263217" y="0"/>
                  </a:lnTo>
                  <a:close/>
                </a:path>
                <a:path w="329564" h="248919">
                  <a:moveTo>
                    <a:pt x="116985" y="91450"/>
                  </a:moveTo>
                  <a:lnTo>
                    <a:pt x="101228" y="91450"/>
                  </a:lnTo>
                  <a:lnTo>
                    <a:pt x="149156" y="202361"/>
                  </a:lnTo>
                  <a:lnTo>
                    <a:pt x="210866" y="202361"/>
                  </a:lnTo>
                  <a:lnTo>
                    <a:pt x="179938" y="202251"/>
                  </a:lnTo>
                  <a:lnTo>
                    <a:pt x="180396" y="201190"/>
                  </a:lnTo>
                  <a:lnTo>
                    <a:pt x="164510" y="201190"/>
                  </a:lnTo>
                  <a:lnTo>
                    <a:pt x="116985" y="91450"/>
                  </a:lnTo>
                  <a:close/>
                </a:path>
                <a:path w="329564" h="248919">
                  <a:moveTo>
                    <a:pt x="321711" y="91450"/>
                  </a:moveTo>
                  <a:lnTo>
                    <a:pt x="290673" y="91450"/>
                  </a:lnTo>
                  <a:lnTo>
                    <a:pt x="179938" y="202251"/>
                  </a:lnTo>
                  <a:lnTo>
                    <a:pt x="210976" y="202251"/>
                  </a:lnTo>
                  <a:lnTo>
                    <a:pt x="321711" y="91450"/>
                  </a:lnTo>
                  <a:close/>
                </a:path>
                <a:path w="329564" h="248919">
                  <a:moveTo>
                    <a:pt x="227793" y="91450"/>
                  </a:moveTo>
                  <a:lnTo>
                    <a:pt x="212036" y="91450"/>
                  </a:lnTo>
                  <a:lnTo>
                    <a:pt x="164510" y="201190"/>
                  </a:lnTo>
                  <a:lnTo>
                    <a:pt x="180396" y="201190"/>
                  </a:lnTo>
                  <a:lnTo>
                    <a:pt x="227793" y="91450"/>
                  </a:lnTo>
                  <a:close/>
                </a:path>
                <a:path w="329564" h="248919">
                  <a:moveTo>
                    <a:pt x="132778" y="21948"/>
                  </a:moveTo>
                  <a:lnTo>
                    <a:pt x="117497" y="21948"/>
                  </a:lnTo>
                  <a:lnTo>
                    <a:pt x="100607" y="76818"/>
                  </a:lnTo>
                  <a:lnTo>
                    <a:pt x="115925" y="76818"/>
                  </a:lnTo>
                  <a:lnTo>
                    <a:pt x="132778" y="21948"/>
                  </a:lnTo>
                  <a:close/>
                </a:path>
                <a:path w="329564" h="248919">
                  <a:moveTo>
                    <a:pt x="211524" y="21948"/>
                  </a:moveTo>
                  <a:lnTo>
                    <a:pt x="196243" y="21948"/>
                  </a:lnTo>
                  <a:lnTo>
                    <a:pt x="213096" y="76818"/>
                  </a:lnTo>
                  <a:lnTo>
                    <a:pt x="228414" y="76818"/>
                  </a:lnTo>
                  <a:lnTo>
                    <a:pt x="211524" y="21948"/>
                  </a:lnTo>
                  <a:close/>
                </a:path>
                <a:path w="329564" h="248919">
                  <a:moveTo>
                    <a:pt x="280384" y="21948"/>
                  </a:moveTo>
                  <a:lnTo>
                    <a:pt x="252543" y="21948"/>
                  </a:lnTo>
                  <a:lnTo>
                    <a:pt x="295450" y="76818"/>
                  </a:lnTo>
                  <a:lnTo>
                    <a:pt x="323300" y="76818"/>
                  </a:lnTo>
                  <a:lnTo>
                    <a:pt x="280384" y="21948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97422" y="1613408"/>
            <a:ext cx="1976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Calibri"/>
                <a:cs typeface="Calibri"/>
              </a:rPr>
              <a:t>Emotional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spc="-15" dirty="0">
                <a:latin typeface="Calibri"/>
                <a:cs typeface="Calibri"/>
              </a:rPr>
              <a:t>Attachmen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75752" y="1568322"/>
            <a:ext cx="2847975" cy="364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alibri"/>
                <a:cs typeface="Calibri"/>
              </a:rPr>
              <a:t>Most </a:t>
            </a:r>
            <a:r>
              <a:rPr sz="1100" spc="-5" dirty="0">
                <a:latin typeface="Calibri"/>
                <a:cs typeface="Calibri"/>
              </a:rPr>
              <a:t>profitable </a:t>
            </a:r>
            <a:r>
              <a:rPr sz="1100" dirty="0">
                <a:latin typeface="Calibri"/>
                <a:cs typeface="Calibri"/>
              </a:rPr>
              <a:t>customers have </a:t>
            </a:r>
            <a:r>
              <a:rPr sz="1100" spc="-5" dirty="0">
                <a:latin typeface="Calibri"/>
                <a:cs typeface="Calibri"/>
              </a:rPr>
              <a:t>strong </a:t>
            </a:r>
            <a:r>
              <a:rPr sz="1100" dirty="0">
                <a:latin typeface="Calibri"/>
                <a:cs typeface="Calibri"/>
              </a:rPr>
              <a:t>emotional  bonds that must </a:t>
            </a:r>
            <a:r>
              <a:rPr sz="1100" spc="-5" dirty="0">
                <a:latin typeface="Calibri"/>
                <a:cs typeface="Calibri"/>
              </a:rPr>
              <a:t>be </a:t>
            </a:r>
            <a:r>
              <a:rPr sz="1100" dirty="0">
                <a:latin typeface="Calibri"/>
                <a:cs typeface="Calibri"/>
              </a:rPr>
              <a:t>honored and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strengthened.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95671" y="2243327"/>
            <a:ext cx="6263640" cy="645160"/>
            <a:chOff x="4995671" y="2243327"/>
            <a:chExt cx="6263640" cy="645160"/>
          </a:xfrm>
        </p:grpSpPr>
        <p:sp>
          <p:nvSpPr>
            <p:cNvPr id="13" name="object 13"/>
            <p:cNvSpPr/>
            <p:nvPr/>
          </p:nvSpPr>
          <p:spPr>
            <a:xfrm>
              <a:off x="4995671" y="2243327"/>
              <a:ext cx="6263640" cy="645160"/>
            </a:xfrm>
            <a:custGeom>
              <a:avLst/>
              <a:gdLst/>
              <a:ahLst/>
              <a:cxnLst/>
              <a:rect l="l" t="t" r="r" b="b"/>
              <a:pathLst>
                <a:path w="6263640" h="645160">
                  <a:moveTo>
                    <a:pt x="6199124" y="0"/>
                  </a:moveTo>
                  <a:lnTo>
                    <a:pt x="64515" y="0"/>
                  </a:lnTo>
                  <a:lnTo>
                    <a:pt x="39379" y="5062"/>
                  </a:lnTo>
                  <a:lnTo>
                    <a:pt x="18875" y="18875"/>
                  </a:lnTo>
                  <a:lnTo>
                    <a:pt x="5062" y="39379"/>
                  </a:lnTo>
                  <a:lnTo>
                    <a:pt x="0" y="64516"/>
                  </a:lnTo>
                  <a:lnTo>
                    <a:pt x="0" y="580136"/>
                  </a:lnTo>
                  <a:lnTo>
                    <a:pt x="5062" y="605272"/>
                  </a:lnTo>
                  <a:lnTo>
                    <a:pt x="18875" y="625776"/>
                  </a:lnTo>
                  <a:lnTo>
                    <a:pt x="39379" y="639589"/>
                  </a:lnTo>
                  <a:lnTo>
                    <a:pt x="64515" y="644651"/>
                  </a:lnTo>
                  <a:lnTo>
                    <a:pt x="6199124" y="644651"/>
                  </a:lnTo>
                  <a:lnTo>
                    <a:pt x="6224260" y="639589"/>
                  </a:lnTo>
                  <a:lnTo>
                    <a:pt x="6244764" y="625776"/>
                  </a:lnTo>
                  <a:lnTo>
                    <a:pt x="6258577" y="605272"/>
                  </a:lnTo>
                  <a:lnTo>
                    <a:pt x="6263639" y="580136"/>
                  </a:lnTo>
                  <a:lnTo>
                    <a:pt x="6263639" y="64516"/>
                  </a:lnTo>
                  <a:lnTo>
                    <a:pt x="6258577" y="39379"/>
                  </a:lnTo>
                  <a:lnTo>
                    <a:pt x="6244764" y="18875"/>
                  </a:lnTo>
                  <a:lnTo>
                    <a:pt x="6224260" y="5062"/>
                  </a:lnTo>
                  <a:lnTo>
                    <a:pt x="61991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30622" y="2409011"/>
              <a:ext cx="278765" cy="314960"/>
            </a:xfrm>
            <a:custGeom>
              <a:avLst/>
              <a:gdLst/>
              <a:ahLst/>
              <a:cxnLst/>
              <a:rect l="l" t="t" r="r" b="b"/>
              <a:pathLst>
                <a:path w="278764" h="314960">
                  <a:moveTo>
                    <a:pt x="226656" y="29273"/>
                  </a:moveTo>
                  <a:lnTo>
                    <a:pt x="224358" y="17868"/>
                  </a:lnTo>
                  <a:lnTo>
                    <a:pt x="218084" y="8572"/>
                  </a:lnTo>
                  <a:lnTo>
                    <a:pt x="208788" y="2298"/>
                  </a:lnTo>
                  <a:lnTo>
                    <a:pt x="197408" y="0"/>
                  </a:lnTo>
                  <a:lnTo>
                    <a:pt x="186029" y="2298"/>
                  </a:lnTo>
                  <a:lnTo>
                    <a:pt x="176733" y="8572"/>
                  </a:lnTo>
                  <a:lnTo>
                    <a:pt x="170459" y="17868"/>
                  </a:lnTo>
                  <a:lnTo>
                    <a:pt x="168160" y="29273"/>
                  </a:lnTo>
                  <a:lnTo>
                    <a:pt x="170459" y="40652"/>
                  </a:lnTo>
                  <a:lnTo>
                    <a:pt x="176733" y="49949"/>
                  </a:lnTo>
                  <a:lnTo>
                    <a:pt x="186029" y="56222"/>
                  </a:lnTo>
                  <a:lnTo>
                    <a:pt x="197408" y="58521"/>
                  </a:lnTo>
                  <a:lnTo>
                    <a:pt x="208788" y="56222"/>
                  </a:lnTo>
                  <a:lnTo>
                    <a:pt x="218084" y="49949"/>
                  </a:lnTo>
                  <a:lnTo>
                    <a:pt x="224358" y="40652"/>
                  </a:lnTo>
                  <a:lnTo>
                    <a:pt x="226656" y="29273"/>
                  </a:lnTo>
                  <a:close/>
                </a:path>
                <a:path w="278764" h="314960">
                  <a:moveTo>
                    <a:pt x="278206" y="82296"/>
                  </a:moveTo>
                  <a:lnTo>
                    <a:pt x="275640" y="73520"/>
                  </a:lnTo>
                  <a:lnTo>
                    <a:pt x="268325" y="69494"/>
                  </a:lnTo>
                  <a:lnTo>
                    <a:pt x="261023" y="65836"/>
                  </a:lnTo>
                  <a:lnTo>
                    <a:pt x="252247" y="68402"/>
                  </a:lnTo>
                  <a:lnTo>
                    <a:pt x="235800" y="99860"/>
                  </a:lnTo>
                  <a:lnTo>
                    <a:pt x="177304" y="62915"/>
                  </a:lnTo>
                  <a:lnTo>
                    <a:pt x="174739" y="62179"/>
                  </a:lnTo>
                  <a:lnTo>
                    <a:pt x="104190" y="62179"/>
                  </a:lnTo>
                  <a:lnTo>
                    <a:pt x="99428" y="65100"/>
                  </a:lnTo>
                  <a:lnTo>
                    <a:pt x="69088" y="120700"/>
                  </a:lnTo>
                  <a:lnTo>
                    <a:pt x="72009" y="129857"/>
                  </a:lnTo>
                  <a:lnTo>
                    <a:pt x="81153" y="134607"/>
                  </a:lnTo>
                  <a:lnTo>
                    <a:pt x="83718" y="135343"/>
                  </a:lnTo>
                  <a:lnTo>
                    <a:pt x="91020" y="135343"/>
                  </a:lnTo>
                  <a:lnTo>
                    <a:pt x="96139" y="132410"/>
                  </a:lnTo>
                  <a:lnTo>
                    <a:pt x="118440" y="91440"/>
                  </a:lnTo>
                  <a:lnTo>
                    <a:pt x="140017" y="91440"/>
                  </a:lnTo>
                  <a:lnTo>
                    <a:pt x="75298" y="212153"/>
                  </a:lnTo>
                  <a:lnTo>
                    <a:pt x="6578" y="212153"/>
                  </a:lnTo>
                  <a:lnTo>
                    <a:pt x="0" y="218744"/>
                  </a:lnTo>
                  <a:lnTo>
                    <a:pt x="0" y="234835"/>
                  </a:lnTo>
                  <a:lnTo>
                    <a:pt x="6578" y="241427"/>
                  </a:lnTo>
                  <a:lnTo>
                    <a:pt x="89560" y="241427"/>
                  </a:lnTo>
                  <a:lnTo>
                    <a:pt x="94310" y="238493"/>
                  </a:lnTo>
                  <a:lnTo>
                    <a:pt x="122466" y="186550"/>
                  </a:lnTo>
                  <a:lnTo>
                    <a:pt x="164503" y="225691"/>
                  </a:lnTo>
                  <a:lnTo>
                    <a:pt x="161213" y="299212"/>
                  </a:lnTo>
                  <a:lnTo>
                    <a:pt x="160489" y="307263"/>
                  </a:lnTo>
                  <a:lnTo>
                    <a:pt x="166700" y="314210"/>
                  </a:lnTo>
                  <a:lnTo>
                    <a:pt x="183146" y="314579"/>
                  </a:lnTo>
                  <a:lnTo>
                    <a:pt x="189725" y="308356"/>
                  </a:lnTo>
                  <a:lnTo>
                    <a:pt x="194119" y="215811"/>
                  </a:lnTo>
                  <a:lnTo>
                    <a:pt x="192290" y="211785"/>
                  </a:lnTo>
                  <a:lnTo>
                    <a:pt x="153543" y="175945"/>
                  </a:lnTo>
                  <a:lnTo>
                    <a:pt x="190830" y="106438"/>
                  </a:lnTo>
                  <a:lnTo>
                    <a:pt x="236524" y="135343"/>
                  </a:lnTo>
                  <a:lnTo>
                    <a:pt x="240919" y="136067"/>
                  </a:lnTo>
                  <a:lnTo>
                    <a:pt x="248958" y="133870"/>
                  </a:lnTo>
                  <a:lnTo>
                    <a:pt x="252247" y="131318"/>
                  </a:lnTo>
                  <a:lnTo>
                    <a:pt x="274180" y="89242"/>
                  </a:lnTo>
                  <a:lnTo>
                    <a:pt x="278206" y="82296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772022" y="2398267"/>
            <a:ext cx="4858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i="1" spc="-7" baseline="-6944" dirty="0">
                <a:latin typeface="Calibri"/>
                <a:cs typeface="Calibri"/>
              </a:rPr>
              <a:t>Moving </a:t>
            </a:r>
            <a:r>
              <a:rPr sz="2400" b="1" i="1" spc="-15" baseline="-6944" dirty="0">
                <a:latin typeface="Calibri"/>
                <a:cs typeface="Calibri"/>
              </a:rPr>
              <a:t>Beyond </a:t>
            </a:r>
            <a:r>
              <a:rPr sz="2400" b="1" i="1" spc="-30" baseline="-6944" dirty="0">
                <a:latin typeface="Calibri"/>
                <a:cs typeface="Calibri"/>
              </a:rPr>
              <a:t>Satisfaction</a:t>
            </a:r>
            <a:r>
              <a:rPr sz="2400" b="1" spc="-30" baseline="-6944" dirty="0">
                <a:latin typeface="Calibri"/>
                <a:cs typeface="Calibri"/>
              </a:rPr>
              <a:t>:</a:t>
            </a:r>
            <a:r>
              <a:rPr sz="1100" spc="-20" dirty="0">
                <a:latin typeface="Calibri"/>
                <a:cs typeface="Calibri"/>
              </a:rPr>
              <a:t>Simply </a:t>
            </a:r>
            <a:r>
              <a:rPr sz="1100" spc="-5" dirty="0">
                <a:latin typeface="Calibri"/>
                <a:cs typeface="Calibri"/>
              </a:rPr>
              <a:t>satisfying </a:t>
            </a:r>
            <a:r>
              <a:rPr sz="1100" dirty="0">
                <a:latin typeface="Calibri"/>
                <a:cs typeface="Calibri"/>
              </a:rPr>
              <a:t>customers is not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enough.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95671" y="3049523"/>
            <a:ext cx="6263640" cy="646430"/>
            <a:chOff x="4995671" y="3049523"/>
            <a:chExt cx="6263640" cy="646430"/>
          </a:xfrm>
        </p:grpSpPr>
        <p:sp>
          <p:nvSpPr>
            <p:cNvPr id="17" name="object 17"/>
            <p:cNvSpPr/>
            <p:nvPr/>
          </p:nvSpPr>
          <p:spPr>
            <a:xfrm>
              <a:off x="4995671" y="3049523"/>
              <a:ext cx="6263640" cy="646430"/>
            </a:xfrm>
            <a:custGeom>
              <a:avLst/>
              <a:gdLst/>
              <a:ahLst/>
              <a:cxnLst/>
              <a:rect l="l" t="t" r="r" b="b"/>
              <a:pathLst>
                <a:path w="6263640" h="646429">
                  <a:moveTo>
                    <a:pt x="6198997" y="0"/>
                  </a:moveTo>
                  <a:lnTo>
                    <a:pt x="64642" y="0"/>
                  </a:lnTo>
                  <a:lnTo>
                    <a:pt x="39487" y="5081"/>
                  </a:lnTo>
                  <a:lnTo>
                    <a:pt x="18938" y="18938"/>
                  </a:lnTo>
                  <a:lnTo>
                    <a:pt x="5081" y="39487"/>
                  </a:lnTo>
                  <a:lnTo>
                    <a:pt x="0" y="64642"/>
                  </a:lnTo>
                  <a:lnTo>
                    <a:pt x="0" y="581532"/>
                  </a:lnTo>
                  <a:lnTo>
                    <a:pt x="5081" y="606688"/>
                  </a:lnTo>
                  <a:lnTo>
                    <a:pt x="18938" y="627237"/>
                  </a:lnTo>
                  <a:lnTo>
                    <a:pt x="39487" y="641094"/>
                  </a:lnTo>
                  <a:lnTo>
                    <a:pt x="64642" y="646176"/>
                  </a:lnTo>
                  <a:lnTo>
                    <a:pt x="6198997" y="646176"/>
                  </a:lnTo>
                  <a:lnTo>
                    <a:pt x="6224152" y="641094"/>
                  </a:lnTo>
                  <a:lnTo>
                    <a:pt x="6244701" y="627237"/>
                  </a:lnTo>
                  <a:lnTo>
                    <a:pt x="6258558" y="606688"/>
                  </a:lnTo>
                  <a:lnTo>
                    <a:pt x="6263639" y="581532"/>
                  </a:lnTo>
                  <a:lnTo>
                    <a:pt x="6263639" y="64642"/>
                  </a:lnTo>
                  <a:lnTo>
                    <a:pt x="6258558" y="39487"/>
                  </a:lnTo>
                  <a:lnTo>
                    <a:pt x="6244701" y="18938"/>
                  </a:lnTo>
                  <a:lnTo>
                    <a:pt x="6224152" y="5081"/>
                  </a:lnTo>
                  <a:lnTo>
                    <a:pt x="619899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07957" y="3297194"/>
              <a:ext cx="321945" cy="153670"/>
            </a:xfrm>
            <a:custGeom>
              <a:avLst/>
              <a:gdLst/>
              <a:ahLst/>
              <a:cxnLst/>
              <a:rect l="l" t="t" r="r" b="b"/>
              <a:pathLst>
                <a:path w="321945" h="153670">
                  <a:moveTo>
                    <a:pt x="76771" y="0"/>
                  </a:moveTo>
                  <a:lnTo>
                    <a:pt x="46885" y="6035"/>
                  </a:lnTo>
                  <a:lnTo>
                    <a:pt x="22482" y="22496"/>
                  </a:lnTo>
                  <a:lnTo>
                    <a:pt x="6031" y="46913"/>
                  </a:lnTo>
                  <a:lnTo>
                    <a:pt x="0" y="76818"/>
                  </a:lnTo>
                  <a:lnTo>
                    <a:pt x="6031" y="106722"/>
                  </a:lnTo>
                  <a:lnTo>
                    <a:pt x="22482" y="131139"/>
                  </a:lnTo>
                  <a:lnTo>
                    <a:pt x="46885" y="147600"/>
                  </a:lnTo>
                  <a:lnTo>
                    <a:pt x="76771" y="153636"/>
                  </a:lnTo>
                  <a:lnTo>
                    <a:pt x="97826" y="150744"/>
                  </a:lnTo>
                  <a:lnTo>
                    <a:pt x="116619" y="142570"/>
                  </a:lnTo>
                  <a:lnTo>
                    <a:pt x="132396" y="129870"/>
                  </a:lnTo>
                  <a:lnTo>
                    <a:pt x="144403" y="113398"/>
                  </a:lnTo>
                  <a:lnTo>
                    <a:pt x="168166" y="113398"/>
                  </a:lnTo>
                  <a:lnTo>
                    <a:pt x="182789" y="98766"/>
                  </a:lnTo>
                  <a:lnTo>
                    <a:pt x="43868" y="98766"/>
                  </a:lnTo>
                  <a:lnTo>
                    <a:pt x="35351" y="97034"/>
                  </a:lnTo>
                  <a:lnTo>
                    <a:pt x="28377" y="92318"/>
                  </a:lnTo>
                  <a:lnTo>
                    <a:pt x="23664" y="85340"/>
                  </a:lnTo>
                  <a:lnTo>
                    <a:pt x="21933" y="76818"/>
                  </a:lnTo>
                  <a:lnTo>
                    <a:pt x="23664" y="68296"/>
                  </a:lnTo>
                  <a:lnTo>
                    <a:pt x="28377" y="61317"/>
                  </a:lnTo>
                  <a:lnTo>
                    <a:pt x="35351" y="56601"/>
                  </a:lnTo>
                  <a:lnTo>
                    <a:pt x="43868" y="54870"/>
                  </a:lnTo>
                  <a:lnTo>
                    <a:pt x="304163" y="54870"/>
                  </a:lnTo>
                  <a:lnTo>
                    <a:pt x="292464" y="40238"/>
                  </a:lnTo>
                  <a:lnTo>
                    <a:pt x="144403" y="40238"/>
                  </a:lnTo>
                  <a:lnTo>
                    <a:pt x="132396" y="23765"/>
                  </a:lnTo>
                  <a:lnTo>
                    <a:pt x="116619" y="11065"/>
                  </a:lnTo>
                  <a:lnTo>
                    <a:pt x="97826" y="2892"/>
                  </a:lnTo>
                  <a:lnTo>
                    <a:pt x="76771" y="0"/>
                  </a:lnTo>
                  <a:close/>
                </a:path>
                <a:path w="321945" h="153670">
                  <a:moveTo>
                    <a:pt x="304163" y="54870"/>
                  </a:moveTo>
                  <a:lnTo>
                    <a:pt x="43868" y="54870"/>
                  </a:lnTo>
                  <a:lnTo>
                    <a:pt x="52385" y="56601"/>
                  </a:lnTo>
                  <a:lnTo>
                    <a:pt x="59360" y="61317"/>
                  </a:lnTo>
                  <a:lnTo>
                    <a:pt x="64073" y="68296"/>
                  </a:lnTo>
                  <a:lnTo>
                    <a:pt x="65803" y="76818"/>
                  </a:lnTo>
                  <a:lnTo>
                    <a:pt x="64073" y="85340"/>
                  </a:lnTo>
                  <a:lnTo>
                    <a:pt x="59360" y="92318"/>
                  </a:lnTo>
                  <a:lnTo>
                    <a:pt x="52385" y="97034"/>
                  </a:lnTo>
                  <a:lnTo>
                    <a:pt x="43868" y="98766"/>
                  </a:lnTo>
                  <a:lnTo>
                    <a:pt x="182789" y="98766"/>
                  </a:lnTo>
                  <a:lnTo>
                    <a:pt x="197413" y="113398"/>
                  </a:lnTo>
                  <a:lnTo>
                    <a:pt x="221176" y="89621"/>
                  </a:lnTo>
                  <a:lnTo>
                    <a:pt x="311474" y="89621"/>
                  </a:lnTo>
                  <a:lnTo>
                    <a:pt x="321711" y="76818"/>
                  </a:lnTo>
                  <a:lnTo>
                    <a:pt x="304163" y="54870"/>
                  </a:lnTo>
                  <a:close/>
                </a:path>
                <a:path w="321945" h="153670">
                  <a:moveTo>
                    <a:pt x="268701" y="89621"/>
                  </a:moveTo>
                  <a:lnTo>
                    <a:pt x="221176" y="89621"/>
                  </a:lnTo>
                  <a:lnTo>
                    <a:pt x="244938" y="113398"/>
                  </a:lnTo>
                  <a:lnTo>
                    <a:pt x="268701" y="89621"/>
                  </a:lnTo>
                  <a:close/>
                </a:path>
                <a:path w="321945" h="153670">
                  <a:moveTo>
                    <a:pt x="311474" y="89621"/>
                  </a:moveTo>
                  <a:lnTo>
                    <a:pt x="268701" y="89621"/>
                  </a:lnTo>
                  <a:lnTo>
                    <a:pt x="292464" y="113398"/>
                  </a:lnTo>
                  <a:lnTo>
                    <a:pt x="311474" y="89621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797422" y="3227577"/>
            <a:ext cx="1435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25" dirty="0">
                <a:latin typeface="Calibri"/>
                <a:cs typeface="Calibri"/>
              </a:rPr>
              <a:t>Key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spc="-20" dirty="0">
                <a:latin typeface="Calibri"/>
                <a:cs typeface="Calibri"/>
              </a:rPr>
              <a:t>Touchpoints</a:t>
            </a:r>
            <a:r>
              <a:rPr sz="1600" b="1" spc="-2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75752" y="3182493"/>
            <a:ext cx="2797175" cy="364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alibri"/>
                <a:cs typeface="Calibri"/>
              </a:rPr>
              <a:t>Every customer interaction makes that</a:t>
            </a:r>
            <a:r>
              <a:rPr sz="1100" spc="-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customer  more or less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engaged.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95671" y="3857244"/>
            <a:ext cx="6263640" cy="645160"/>
            <a:chOff x="4995671" y="3857244"/>
            <a:chExt cx="6263640" cy="645160"/>
          </a:xfrm>
        </p:grpSpPr>
        <p:sp>
          <p:nvSpPr>
            <p:cNvPr id="22" name="object 22"/>
            <p:cNvSpPr/>
            <p:nvPr/>
          </p:nvSpPr>
          <p:spPr>
            <a:xfrm>
              <a:off x="4995671" y="3857244"/>
              <a:ext cx="6263640" cy="645160"/>
            </a:xfrm>
            <a:custGeom>
              <a:avLst/>
              <a:gdLst/>
              <a:ahLst/>
              <a:cxnLst/>
              <a:rect l="l" t="t" r="r" b="b"/>
              <a:pathLst>
                <a:path w="6263640" h="645160">
                  <a:moveTo>
                    <a:pt x="6199124" y="0"/>
                  </a:moveTo>
                  <a:lnTo>
                    <a:pt x="64515" y="0"/>
                  </a:lnTo>
                  <a:lnTo>
                    <a:pt x="39379" y="5062"/>
                  </a:lnTo>
                  <a:lnTo>
                    <a:pt x="18875" y="18875"/>
                  </a:lnTo>
                  <a:lnTo>
                    <a:pt x="5062" y="39379"/>
                  </a:lnTo>
                  <a:lnTo>
                    <a:pt x="0" y="64515"/>
                  </a:lnTo>
                  <a:lnTo>
                    <a:pt x="0" y="580135"/>
                  </a:lnTo>
                  <a:lnTo>
                    <a:pt x="5062" y="605272"/>
                  </a:lnTo>
                  <a:lnTo>
                    <a:pt x="18875" y="625776"/>
                  </a:lnTo>
                  <a:lnTo>
                    <a:pt x="39379" y="639589"/>
                  </a:lnTo>
                  <a:lnTo>
                    <a:pt x="64515" y="644651"/>
                  </a:lnTo>
                  <a:lnTo>
                    <a:pt x="6199124" y="644651"/>
                  </a:lnTo>
                  <a:lnTo>
                    <a:pt x="6224260" y="639589"/>
                  </a:lnTo>
                  <a:lnTo>
                    <a:pt x="6244764" y="625776"/>
                  </a:lnTo>
                  <a:lnTo>
                    <a:pt x="6258577" y="605272"/>
                  </a:lnTo>
                  <a:lnTo>
                    <a:pt x="6263639" y="580135"/>
                  </a:lnTo>
                  <a:lnTo>
                    <a:pt x="6263639" y="64515"/>
                  </a:lnTo>
                  <a:lnTo>
                    <a:pt x="6258577" y="39379"/>
                  </a:lnTo>
                  <a:lnTo>
                    <a:pt x="6244764" y="18875"/>
                  </a:lnTo>
                  <a:lnTo>
                    <a:pt x="6224260" y="5062"/>
                  </a:lnTo>
                  <a:lnTo>
                    <a:pt x="61991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4734" y="4074629"/>
              <a:ext cx="308610" cy="208279"/>
            </a:xfrm>
            <a:custGeom>
              <a:avLst/>
              <a:gdLst/>
              <a:ahLst/>
              <a:cxnLst/>
              <a:rect l="l" t="t" r="r" b="b"/>
              <a:pathLst>
                <a:path w="308610" h="208279">
                  <a:moveTo>
                    <a:pt x="62674" y="21450"/>
                  </a:moveTo>
                  <a:lnTo>
                    <a:pt x="61239" y="14325"/>
                  </a:lnTo>
                  <a:lnTo>
                    <a:pt x="57327" y="8521"/>
                  </a:lnTo>
                  <a:lnTo>
                    <a:pt x="51511" y="4597"/>
                  </a:lnTo>
                  <a:lnTo>
                    <a:pt x="44399" y="3162"/>
                  </a:lnTo>
                  <a:lnTo>
                    <a:pt x="37287" y="4597"/>
                  </a:lnTo>
                  <a:lnTo>
                    <a:pt x="31470" y="8521"/>
                  </a:lnTo>
                  <a:lnTo>
                    <a:pt x="27559" y="14325"/>
                  </a:lnTo>
                  <a:lnTo>
                    <a:pt x="26123" y="21450"/>
                  </a:lnTo>
                  <a:lnTo>
                    <a:pt x="27559" y="28575"/>
                  </a:lnTo>
                  <a:lnTo>
                    <a:pt x="31470" y="34378"/>
                  </a:lnTo>
                  <a:lnTo>
                    <a:pt x="37287" y="38303"/>
                  </a:lnTo>
                  <a:lnTo>
                    <a:pt x="44399" y="39738"/>
                  </a:lnTo>
                  <a:lnTo>
                    <a:pt x="51511" y="38303"/>
                  </a:lnTo>
                  <a:lnTo>
                    <a:pt x="57327" y="34378"/>
                  </a:lnTo>
                  <a:lnTo>
                    <a:pt x="61239" y="28575"/>
                  </a:lnTo>
                  <a:lnTo>
                    <a:pt x="62674" y="21450"/>
                  </a:lnTo>
                  <a:close/>
                </a:path>
                <a:path w="308610" h="208279">
                  <a:moveTo>
                    <a:pt x="135788" y="21450"/>
                  </a:moveTo>
                  <a:lnTo>
                    <a:pt x="134353" y="14325"/>
                  </a:lnTo>
                  <a:lnTo>
                    <a:pt x="130441" y="8521"/>
                  </a:lnTo>
                  <a:lnTo>
                    <a:pt x="124625" y="4597"/>
                  </a:lnTo>
                  <a:lnTo>
                    <a:pt x="117513" y="3162"/>
                  </a:lnTo>
                  <a:lnTo>
                    <a:pt x="110401" y="4597"/>
                  </a:lnTo>
                  <a:lnTo>
                    <a:pt x="104584" y="8521"/>
                  </a:lnTo>
                  <a:lnTo>
                    <a:pt x="100672" y="14325"/>
                  </a:lnTo>
                  <a:lnTo>
                    <a:pt x="99237" y="21450"/>
                  </a:lnTo>
                  <a:lnTo>
                    <a:pt x="100672" y="28575"/>
                  </a:lnTo>
                  <a:lnTo>
                    <a:pt x="104584" y="34378"/>
                  </a:lnTo>
                  <a:lnTo>
                    <a:pt x="110401" y="38303"/>
                  </a:lnTo>
                  <a:lnTo>
                    <a:pt x="117513" y="39738"/>
                  </a:lnTo>
                  <a:lnTo>
                    <a:pt x="124625" y="38303"/>
                  </a:lnTo>
                  <a:lnTo>
                    <a:pt x="130441" y="34378"/>
                  </a:lnTo>
                  <a:lnTo>
                    <a:pt x="134353" y="28575"/>
                  </a:lnTo>
                  <a:lnTo>
                    <a:pt x="135788" y="21450"/>
                  </a:lnTo>
                  <a:close/>
                </a:path>
                <a:path w="308610" h="208279">
                  <a:moveTo>
                    <a:pt x="208915" y="21450"/>
                  </a:moveTo>
                  <a:lnTo>
                    <a:pt x="207467" y="14325"/>
                  </a:lnTo>
                  <a:lnTo>
                    <a:pt x="203555" y="8521"/>
                  </a:lnTo>
                  <a:lnTo>
                    <a:pt x="197751" y="4597"/>
                  </a:lnTo>
                  <a:lnTo>
                    <a:pt x="190627" y="3162"/>
                  </a:lnTo>
                  <a:lnTo>
                    <a:pt x="183515" y="4597"/>
                  </a:lnTo>
                  <a:lnTo>
                    <a:pt x="177711" y="8521"/>
                  </a:lnTo>
                  <a:lnTo>
                    <a:pt x="173786" y="14325"/>
                  </a:lnTo>
                  <a:lnTo>
                    <a:pt x="172351" y="21450"/>
                  </a:lnTo>
                  <a:lnTo>
                    <a:pt x="173786" y="28575"/>
                  </a:lnTo>
                  <a:lnTo>
                    <a:pt x="177711" y="34378"/>
                  </a:lnTo>
                  <a:lnTo>
                    <a:pt x="183515" y="38303"/>
                  </a:lnTo>
                  <a:lnTo>
                    <a:pt x="190627" y="39738"/>
                  </a:lnTo>
                  <a:lnTo>
                    <a:pt x="197751" y="38303"/>
                  </a:lnTo>
                  <a:lnTo>
                    <a:pt x="203555" y="34378"/>
                  </a:lnTo>
                  <a:lnTo>
                    <a:pt x="207467" y="28575"/>
                  </a:lnTo>
                  <a:lnTo>
                    <a:pt x="208915" y="21450"/>
                  </a:lnTo>
                  <a:close/>
                </a:path>
                <a:path w="308610" h="208279">
                  <a:moveTo>
                    <a:pt x="282028" y="21450"/>
                  </a:moveTo>
                  <a:lnTo>
                    <a:pt x="280593" y="14325"/>
                  </a:lnTo>
                  <a:lnTo>
                    <a:pt x="276669" y="8521"/>
                  </a:lnTo>
                  <a:lnTo>
                    <a:pt x="270865" y="4597"/>
                  </a:lnTo>
                  <a:lnTo>
                    <a:pt x="263740" y="3162"/>
                  </a:lnTo>
                  <a:lnTo>
                    <a:pt x="256628" y="4597"/>
                  </a:lnTo>
                  <a:lnTo>
                    <a:pt x="250825" y="8521"/>
                  </a:lnTo>
                  <a:lnTo>
                    <a:pt x="246900" y="14325"/>
                  </a:lnTo>
                  <a:lnTo>
                    <a:pt x="245465" y="21450"/>
                  </a:lnTo>
                  <a:lnTo>
                    <a:pt x="246900" y="28575"/>
                  </a:lnTo>
                  <a:lnTo>
                    <a:pt x="250825" y="34378"/>
                  </a:lnTo>
                  <a:lnTo>
                    <a:pt x="256628" y="38303"/>
                  </a:lnTo>
                  <a:lnTo>
                    <a:pt x="263740" y="39738"/>
                  </a:lnTo>
                  <a:lnTo>
                    <a:pt x="270865" y="38303"/>
                  </a:lnTo>
                  <a:lnTo>
                    <a:pt x="276669" y="34378"/>
                  </a:lnTo>
                  <a:lnTo>
                    <a:pt x="280593" y="28575"/>
                  </a:lnTo>
                  <a:lnTo>
                    <a:pt x="282028" y="21450"/>
                  </a:lnTo>
                  <a:close/>
                </a:path>
                <a:path w="308610" h="208279">
                  <a:moveTo>
                    <a:pt x="308279" y="6832"/>
                  </a:moveTo>
                  <a:lnTo>
                    <a:pt x="306247" y="2679"/>
                  </a:lnTo>
                  <a:lnTo>
                    <a:pt x="302437" y="1371"/>
                  </a:lnTo>
                  <a:lnTo>
                    <a:pt x="298627" y="0"/>
                  </a:lnTo>
                  <a:lnTo>
                    <a:pt x="294424" y="1968"/>
                  </a:lnTo>
                  <a:lnTo>
                    <a:pt x="293052" y="5765"/>
                  </a:lnTo>
                  <a:lnTo>
                    <a:pt x="293001" y="5981"/>
                  </a:lnTo>
                  <a:lnTo>
                    <a:pt x="279361" y="46215"/>
                  </a:lnTo>
                  <a:lnTo>
                    <a:pt x="274154" y="44488"/>
                  </a:lnTo>
                  <a:lnTo>
                    <a:pt x="269062" y="43573"/>
                  </a:lnTo>
                  <a:lnTo>
                    <a:pt x="263740" y="43395"/>
                  </a:lnTo>
                  <a:lnTo>
                    <a:pt x="258318" y="43573"/>
                  </a:lnTo>
                  <a:lnTo>
                    <a:pt x="253047" y="44526"/>
                  </a:lnTo>
                  <a:lnTo>
                    <a:pt x="247954" y="46253"/>
                  </a:lnTo>
                  <a:lnTo>
                    <a:pt x="242671" y="30454"/>
                  </a:lnTo>
                  <a:lnTo>
                    <a:pt x="234416" y="5765"/>
                  </a:lnTo>
                  <a:lnTo>
                    <a:pt x="232981" y="2019"/>
                  </a:lnTo>
                  <a:lnTo>
                    <a:pt x="228536" y="38"/>
                  </a:lnTo>
                  <a:lnTo>
                    <a:pt x="222554" y="2349"/>
                  </a:lnTo>
                  <a:lnTo>
                    <a:pt x="220954" y="3949"/>
                  </a:lnTo>
                  <a:lnTo>
                    <a:pt x="220167" y="5981"/>
                  </a:lnTo>
                  <a:lnTo>
                    <a:pt x="206527" y="46215"/>
                  </a:lnTo>
                  <a:lnTo>
                    <a:pt x="201396" y="44488"/>
                  </a:lnTo>
                  <a:lnTo>
                    <a:pt x="196049" y="43535"/>
                  </a:lnTo>
                  <a:lnTo>
                    <a:pt x="190627" y="43395"/>
                  </a:lnTo>
                  <a:lnTo>
                    <a:pt x="185229" y="43573"/>
                  </a:lnTo>
                  <a:lnTo>
                    <a:pt x="179920" y="44526"/>
                  </a:lnTo>
                  <a:lnTo>
                    <a:pt x="174840" y="46215"/>
                  </a:lnTo>
                  <a:lnTo>
                    <a:pt x="169570" y="30454"/>
                  </a:lnTo>
                  <a:lnTo>
                    <a:pt x="161302" y="5765"/>
                  </a:lnTo>
                  <a:lnTo>
                    <a:pt x="159867" y="2019"/>
                  </a:lnTo>
                  <a:lnTo>
                    <a:pt x="155422" y="38"/>
                  </a:lnTo>
                  <a:lnTo>
                    <a:pt x="149440" y="2349"/>
                  </a:lnTo>
                  <a:lnTo>
                    <a:pt x="147828" y="3949"/>
                  </a:lnTo>
                  <a:lnTo>
                    <a:pt x="147053" y="5981"/>
                  </a:lnTo>
                  <a:lnTo>
                    <a:pt x="133451" y="46215"/>
                  </a:lnTo>
                  <a:lnTo>
                    <a:pt x="128206" y="44488"/>
                  </a:lnTo>
                  <a:lnTo>
                    <a:pt x="122936" y="43548"/>
                  </a:lnTo>
                  <a:lnTo>
                    <a:pt x="117513" y="43395"/>
                  </a:lnTo>
                  <a:lnTo>
                    <a:pt x="112090" y="43573"/>
                  </a:lnTo>
                  <a:lnTo>
                    <a:pt x="106819" y="44526"/>
                  </a:lnTo>
                  <a:lnTo>
                    <a:pt x="101727" y="46253"/>
                  </a:lnTo>
                  <a:lnTo>
                    <a:pt x="96443" y="30454"/>
                  </a:lnTo>
                  <a:lnTo>
                    <a:pt x="88188" y="5765"/>
                  </a:lnTo>
                  <a:lnTo>
                    <a:pt x="86741" y="2019"/>
                  </a:lnTo>
                  <a:lnTo>
                    <a:pt x="82308" y="38"/>
                  </a:lnTo>
                  <a:lnTo>
                    <a:pt x="76314" y="2349"/>
                  </a:lnTo>
                  <a:lnTo>
                    <a:pt x="74714" y="3949"/>
                  </a:lnTo>
                  <a:lnTo>
                    <a:pt x="73939" y="5981"/>
                  </a:lnTo>
                  <a:lnTo>
                    <a:pt x="60299" y="46215"/>
                  </a:lnTo>
                  <a:lnTo>
                    <a:pt x="55079" y="44488"/>
                  </a:lnTo>
                  <a:lnTo>
                    <a:pt x="49809" y="43548"/>
                  </a:lnTo>
                  <a:lnTo>
                    <a:pt x="44399" y="43395"/>
                  </a:lnTo>
                  <a:lnTo>
                    <a:pt x="38963" y="43573"/>
                  </a:lnTo>
                  <a:lnTo>
                    <a:pt x="33693" y="44526"/>
                  </a:lnTo>
                  <a:lnTo>
                    <a:pt x="28600" y="46253"/>
                  </a:lnTo>
                  <a:lnTo>
                    <a:pt x="13855" y="2146"/>
                  </a:lnTo>
                  <a:lnTo>
                    <a:pt x="9715" y="88"/>
                  </a:lnTo>
                  <a:lnTo>
                    <a:pt x="2057" y="2679"/>
                  </a:lnTo>
                  <a:lnTo>
                    <a:pt x="0" y="6832"/>
                  </a:lnTo>
                  <a:lnTo>
                    <a:pt x="20345" y="66941"/>
                  </a:lnTo>
                  <a:lnTo>
                    <a:pt x="23050" y="68935"/>
                  </a:lnTo>
                  <a:lnTo>
                    <a:pt x="26123" y="68999"/>
                  </a:lnTo>
                  <a:lnTo>
                    <a:pt x="26123" y="90957"/>
                  </a:lnTo>
                  <a:lnTo>
                    <a:pt x="15151" y="145821"/>
                  </a:lnTo>
                  <a:lnTo>
                    <a:pt x="26123" y="145821"/>
                  </a:lnTo>
                  <a:lnTo>
                    <a:pt x="26123" y="208013"/>
                  </a:lnTo>
                  <a:lnTo>
                    <a:pt x="40741" y="208013"/>
                  </a:lnTo>
                  <a:lnTo>
                    <a:pt x="40741" y="145821"/>
                  </a:lnTo>
                  <a:lnTo>
                    <a:pt x="48056" y="145821"/>
                  </a:lnTo>
                  <a:lnTo>
                    <a:pt x="48056" y="208013"/>
                  </a:lnTo>
                  <a:lnTo>
                    <a:pt x="62674" y="208013"/>
                  </a:lnTo>
                  <a:lnTo>
                    <a:pt x="62674" y="145821"/>
                  </a:lnTo>
                  <a:lnTo>
                    <a:pt x="73647" y="145821"/>
                  </a:lnTo>
                  <a:lnTo>
                    <a:pt x="62674" y="90957"/>
                  </a:lnTo>
                  <a:lnTo>
                    <a:pt x="62674" y="68999"/>
                  </a:lnTo>
                  <a:lnTo>
                    <a:pt x="65811" y="68999"/>
                  </a:lnTo>
                  <a:lnTo>
                    <a:pt x="68580" y="66992"/>
                  </a:lnTo>
                  <a:lnTo>
                    <a:pt x="75603" y="46253"/>
                  </a:lnTo>
                  <a:lnTo>
                    <a:pt x="80949" y="30454"/>
                  </a:lnTo>
                  <a:lnTo>
                    <a:pt x="93332" y="66992"/>
                  </a:lnTo>
                  <a:lnTo>
                    <a:pt x="96100" y="68999"/>
                  </a:lnTo>
                  <a:lnTo>
                    <a:pt x="99237" y="68999"/>
                  </a:lnTo>
                  <a:lnTo>
                    <a:pt x="99237" y="208013"/>
                  </a:lnTo>
                  <a:lnTo>
                    <a:pt x="113855" y="208013"/>
                  </a:lnTo>
                  <a:lnTo>
                    <a:pt x="113855" y="123875"/>
                  </a:lnTo>
                  <a:lnTo>
                    <a:pt x="121170" y="123875"/>
                  </a:lnTo>
                  <a:lnTo>
                    <a:pt x="121170" y="208013"/>
                  </a:lnTo>
                  <a:lnTo>
                    <a:pt x="135788" y="208013"/>
                  </a:lnTo>
                  <a:lnTo>
                    <a:pt x="135788" y="123875"/>
                  </a:lnTo>
                  <a:lnTo>
                    <a:pt x="135788" y="68999"/>
                  </a:lnTo>
                  <a:lnTo>
                    <a:pt x="138925" y="68999"/>
                  </a:lnTo>
                  <a:lnTo>
                    <a:pt x="141706" y="66992"/>
                  </a:lnTo>
                  <a:lnTo>
                    <a:pt x="148717" y="46253"/>
                  </a:lnTo>
                  <a:lnTo>
                    <a:pt x="154076" y="30454"/>
                  </a:lnTo>
                  <a:lnTo>
                    <a:pt x="166446" y="66992"/>
                  </a:lnTo>
                  <a:lnTo>
                    <a:pt x="169227" y="68999"/>
                  </a:lnTo>
                  <a:lnTo>
                    <a:pt x="172351" y="68999"/>
                  </a:lnTo>
                  <a:lnTo>
                    <a:pt x="172351" y="90957"/>
                  </a:lnTo>
                  <a:lnTo>
                    <a:pt x="161378" y="145821"/>
                  </a:lnTo>
                  <a:lnTo>
                    <a:pt x="172351" y="145821"/>
                  </a:lnTo>
                  <a:lnTo>
                    <a:pt x="172351" y="208013"/>
                  </a:lnTo>
                  <a:lnTo>
                    <a:pt x="186969" y="208013"/>
                  </a:lnTo>
                  <a:lnTo>
                    <a:pt x="186969" y="145821"/>
                  </a:lnTo>
                  <a:lnTo>
                    <a:pt x="194284" y="145821"/>
                  </a:lnTo>
                  <a:lnTo>
                    <a:pt x="194284" y="208013"/>
                  </a:lnTo>
                  <a:lnTo>
                    <a:pt x="208915" y="208013"/>
                  </a:lnTo>
                  <a:lnTo>
                    <a:pt x="208915" y="145821"/>
                  </a:lnTo>
                  <a:lnTo>
                    <a:pt x="219875" y="145821"/>
                  </a:lnTo>
                  <a:lnTo>
                    <a:pt x="208915" y="90957"/>
                  </a:lnTo>
                  <a:lnTo>
                    <a:pt x="208915" y="68999"/>
                  </a:lnTo>
                  <a:lnTo>
                    <a:pt x="212039" y="68999"/>
                  </a:lnTo>
                  <a:lnTo>
                    <a:pt x="214820" y="66992"/>
                  </a:lnTo>
                  <a:lnTo>
                    <a:pt x="221856" y="46215"/>
                  </a:lnTo>
                  <a:lnTo>
                    <a:pt x="227190" y="30454"/>
                  </a:lnTo>
                  <a:lnTo>
                    <a:pt x="239560" y="66992"/>
                  </a:lnTo>
                  <a:lnTo>
                    <a:pt x="242341" y="68999"/>
                  </a:lnTo>
                  <a:lnTo>
                    <a:pt x="245465" y="68999"/>
                  </a:lnTo>
                  <a:lnTo>
                    <a:pt x="245465" y="208013"/>
                  </a:lnTo>
                  <a:lnTo>
                    <a:pt x="260096" y="208013"/>
                  </a:lnTo>
                  <a:lnTo>
                    <a:pt x="260096" y="123875"/>
                  </a:lnTo>
                  <a:lnTo>
                    <a:pt x="267398" y="123875"/>
                  </a:lnTo>
                  <a:lnTo>
                    <a:pt x="267398" y="208013"/>
                  </a:lnTo>
                  <a:lnTo>
                    <a:pt x="282028" y="208013"/>
                  </a:lnTo>
                  <a:lnTo>
                    <a:pt x="282028" y="123875"/>
                  </a:lnTo>
                  <a:lnTo>
                    <a:pt x="282028" y="68999"/>
                  </a:lnTo>
                  <a:lnTo>
                    <a:pt x="285165" y="68999"/>
                  </a:lnTo>
                  <a:lnTo>
                    <a:pt x="287934" y="66992"/>
                  </a:lnTo>
                  <a:lnTo>
                    <a:pt x="294957" y="46253"/>
                  </a:lnTo>
                  <a:lnTo>
                    <a:pt x="307009" y="10655"/>
                  </a:lnTo>
                  <a:lnTo>
                    <a:pt x="308279" y="6832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797422" y="4034790"/>
            <a:ext cx="19837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latin typeface="Calibri"/>
                <a:cs typeface="Calibri"/>
              </a:rPr>
              <a:t>Rewards </a:t>
            </a:r>
            <a:r>
              <a:rPr sz="1600" b="1" i="1" spc="-5" dirty="0">
                <a:latin typeface="Calibri"/>
                <a:cs typeface="Calibri"/>
              </a:rPr>
              <a:t>&amp;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Recognition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57209" y="3904615"/>
            <a:ext cx="2762885" cy="5353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libri"/>
                <a:cs typeface="Calibri"/>
              </a:rPr>
              <a:t>Encourage </a:t>
            </a:r>
            <a:r>
              <a:rPr sz="1100" dirty="0">
                <a:latin typeface="Calibri"/>
                <a:cs typeface="Calibri"/>
              </a:rPr>
              <a:t>customers, </a:t>
            </a:r>
            <a:r>
              <a:rPr sz="1100" spc="-5" dirty="0">
                <a:latin typeface="Calibri"/>
                <a:cs typeface="Calibri"/>
              </a:rPr>
              <a:t>salespeople, </a:t>
            </a:r>
            <a:r>
              <a:rPr sz="1100" dirty="0">
                <a:latin typeface="Calibri"/>
                <a:cs typeface="Calibri"/>
              </a:rPr>
              <a:t>customer  service reps and other employees to </a:t>
            </a:r>
            <a:r>
              <a:rPr sz="1100" spc="-5" dirty="0">
                <a:latin typeface="Calibri"/>
                <a:cs typeface="Calibri"/>
              </a:rPr>
              <a:t>share</a:t>
            </a:r>
            <a:r>
              <a:rPr sz="1100" spc="-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ideas  and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communicate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995671" y="4663440"/>
            <a:ext cx="6263640" cy="646430"/>
            <a:chOff x="4995671" y="4663440"/>
            <a:chExt cx="6263640" cy="646430"/>
          </a:xfrm>
        </p:grpSpPr>
        <p:sp>
          <p:nvSpPr>
            <p:cNvPr id="27" name="object 27"/>
            <p:cNvSpPr/>
            <p:nvPr/>
          </p:nvSpPr>
          <p:spPr>
            <a:xfrm>
              <a:off x="4995671" y="4663440"/>
              <a:ext cx="6263640" cy="646430"/>
            </a:xfrm>
            <a:custGeom>
              <a:avLst/>
              <a:gdLst/>
              <a:ahLst/>
              <a:cxnLst/>
              <a:rect l="l" t="t" r="r" b="b"/>
              <a:pathLst>
                <a:path w="6263640" h="646429">
                  <a:moveTo>
                    <a:pt x="6198997" y="0"/>
                  </a:moveTo>
                  <a:lnTo>
                    <a:pt x="64642" y="0"/>
                  </a:lnTo>
                  <a:lnTo>
                    <a:pt x="39487" y="5081"/>
                  </a:lnTo>
                  <a:lnTo>
                    <a:pt x="18938" y="18938"/>
                  </a:lnTo>
                  <a:lnTo>
                    <a:pt x="5081" y="39487"/>
                  </a:lnTo>
                  <a:lnTo>
                    <a:pt x="0" y="64643"/>
                  </a:lnTo>
                  <a:lnTo>
                    <a:pt x="0" y="581533"/>
                  </a:lnTo>
                  <a:lnTo>
                    <a:pt x="5081" y="606688"/>
                  </a:lnTo>
                  <a:lnTo>
                    <a:pt x="18938" y="627237"/>
                  </a:lnTo>
                  <a:lnTo>
                    <a:pt x="39487" y="641094"/>
                  </a:lnTo>
                  <a:lnTo>
                    <a:pt x="64642" y="646176"/>
                  </a:lnTo>
                  <a:lnTo>
                    <a:pt x="6198997" y="646176"/>
                  </a:lnTo>
                  <a:lnTo>
                    <a:pt x="6224152" y="641094"/>
                  </a:lnTo>
                  <a:lnTo>
                    <a:pt x="6244701" y="627237"/>
                  </a:lnTo>
                  <a:lnTo>
                    <a:pt x="6258558" y="606688"/>
                  </a:lnTo>
                  <a:lnTo>
                    <a:pt x="6263639" y="581533"/>
                  </a:lnTo>
                  <a:lnTo>
                    <a:pt x="6263639" y="64643"/>
                  </a:lnTo>
                  <a:lnTo>
                    <a:pt x="6258558" y="39487"/>
                  </a:lnTo>
                  <a:lnTo>
                    <a:pt x="6244701" y="18938"/>
                  </a:lnTo>
                  <a:lnTo>
                    <a:pt x="6224152" y="5081"/>
                  </a:lnTo>
                  <a:lnTo>
                    <a:pt x="619899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15269" y="4877822"/>
              <a:ext cx="307087" cy="220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797422" y="4841570"/>
            <a:ext cx="1509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Calibri"/>
                <a:cs typeface="Calibri"/>
              </a:rPr>
              <a:t>Brand</a:t>
            </a:r>
            <a:r>
              <a:rPr sz="1600" b="1" i="1" spc="-5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Alignment</a:t>
            </a:r>
            <a:r>
              <a:rPr sz="1600" b="1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50732" y="4541011"/>
            <a:ext cx="2789555" cy="8769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5"/>
              </a:spcBef>
            </a:pPr>
            <a:r>
              <a:rPr sz="1100" spc="-5" dirty="0">
                <a:latin typeface="Calibri"/>
                <a:cs typeface="Calibri"/>
              </a:rPr>
              <a:t>All </a:t>
            </a:r>
            <a:r>
              <a:rPr sz="1100" dirty="0">
                <a:latin typeface="Calibri"/>
                <a:cs typeface="Calibri"/>
              </a:rPr>
              <a:t>customer touchpoints </a:t>
            </a:r>
            <a:r>
              <a:rPr sz="1100" spc="-5" dirty="0">
                <a:latin typeface="Calibri"/>
                <a:cs typeface="Calibri"/>
              </a:rPr>
              <a:t>must be </a:t>
            </a:r>
            <a:r>
              <a:rPr sz="1100" dirty="0">
                <a:latin typeface="Calibri"/>
                <a:cs typeface="Calibri"/>
              </a:rPr>
              <a:t>measured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  managed. </a:t>
            </a:r>
            <a:r>
              <a:rPr sz="1100" spc="-5" dirty="0">
                <a:latin typeface="Calibri"/>
                <a:cs typeface="Calibri"/>
              </a:rPr>
              <a:t>Branding, </a:t>
            </a:r>
            <a:r>
              <a:rPr sz="1100" dirty="0">
                <a:latin typeface="Calibri"/>
                <a:cs typeface="Calibri"/>
              </a:rPr>
              <a:t>for example, </a:t>
            </a:r>
            <a:r>
              <a:rPr sz="1100" spc="-5" dirty="0">
                <a:latin typeface="Calibri"/>
                <a:cs typeface="Calibri"/>
              </a:rPr>
              <a:t>should be  consistent </a:t>
            </a:r>
            <a:r>
              <a:rPr sz="1100" dirty="0">
                <a:latin typeface="Calibri"/>
                <a:cs typeface="Calibri"/>
              </a:rPr>
              <a:t>whether aimed at employees or  customers </a:t>
            </a:r>
            <a:r>
              <a:rPr sz="1100" spc="-5" dirty="0">
                <a:latin typeface="Calibri"/>
                <a:cs typeface="Calibri"/>
              </a:rPr>
              <a:t>(indeed, </a:t>
            </a:r>
            <a:r>
              <a:rPr sz="1100" dirty="0">
                <a:latin typeface="Calibri"/>
                <a:cs typeface="Calibri"/>
              </a:rPr>
              <a:t>it should be aimed at both  </a:t>
            </a:r>
            <a:r>
              <a:rPr sz="1100" spc="-5" dirty="0">
                <a:latin typeface="Calibri"/>
                <a:cs typeface="Calibri"/>
              </a:rPr>
              <a:t>simultaneously).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995671" y="5471159"/>
            <a:ext cx="6263640" cy="645160"/>
            <a:chOff x="4995671" y="5471159"/>
            <a:chExt cx="6263640" cy="645160"/>
          </a:xfrm>
        </p:grpSpPr>
        <p:sp>
          <p:nvSpPr>
            <p:cNvPr id="32" name="object 32"/>
            <p:cNvSpPr/>
            <p:nvPr/>
          </p:nvSpPr>
          <p:spPr>
            <a:xfrm>
              <a:off x="4995671" y="5471159"/>
              <a:ext cx="6263640" cy="645160"/>
            </a:xfrm>
            <a:custGeom>
              <a:avLst/>
              <a:gdLst/>
              <a:ahLst/>
              <a:cxnLst/>
              <a:rect l="l" t="t" r="r" b="b"/>
              <a:pathLst>
                <a:path w="6263640" h="645160">
                  <a:moveTo>
                    <a:pt x="6199124" y="0"/>
                  </a:moveTo>
                  <a:lnTo>
                    <a:pt x="64515" y="0"/>
                  </a:lnTo>
                  <a:lnTo>
                    <a:pt x="39379" y="5062"/>
                  </a:lnTo>
                  <a:lnTo>
                    <a:pt x="18875" y="18875"/>
                  </a:lnTo>
                  <a:lnTo>
                    <a:pt x="5062" y="39379"/>
                  </a:lnTo>
                  <a:lnTo>
                    <a:pt x="0" y="64515"/>
                  </a:lnTo>
                  <a:lnTo>
                    <a:pt x="0" y="580186"/>
                  </a:lnTo>
                  <a:lnTo>
                    <a:pt x="5062" y="605277"/>
                  </a:lnTo>
                  <a:lnTo>
                    <a:pt x="18875" y="625768"/>
                  </a:lnTo>
                  <a:lnTo>
                    <a:pt x="39379" y="639585"/>
                  </a:lnTo>
                  <a:lnTo>
                    <a:pt x="64515" y="644651"/>
                  </a:lnTo>
                  <a:lnTo>
                    <a:pt x="6199124" y="644651"/>
                  </a:lnTo>
                  <a:lnTo>
                    <a:pt x="6224260" y="639585"/>
                  </a:lnTo>
                  <a:lnTo>
                    <a:pt x="6244764" y="625768"/>
                  </a:lnTo>
                  <a:lnTo>
                    <a:pt x="6258577" y="605277"/>
                  </a:lnTo>
                  <a:lnTo>
                    <a:pt x="6263639" y="580186"/>
                  </a:lnTo>
                  <a:lnTo>
                    <a:pt x="6263639" y="64515"/>
                  </a:lnTo>
                  <a:lnTo>
                    <a:pt x="6258577" y="39379"/>
                  </a:lnTo>
                  <a:lnTo>
                    <a:pt x="6244764" y="18875"/>
                  </a:lnTo>
                  <a:lnTo>
                    <a:pt x="6224260" y="5062"/>
                  </a:lnTo>
                  <a:lnTo>
                    <a:pt x="61991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59138" y="5690932"/>
              <a:ext cx="219349" cy="2158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797422" y="5649264"/>
            <a:ext cx="1340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Calibri"/>
                <a:cs typeface="Calibri"/>
              </a:rPr>
              <a:t>Local</a:t>
            </a:r>
            <a:r>
              <a:rPr sz="1600" b="1" i="1" spc="-6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Variation</a:t>
            </a:r>
            <a:r>
              <a:rPr sz="1600" b="1" spc="-1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75752" y="5518810"/>
            <a:ext cx="2782570" cy="5353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libri"/>
                <a:cs typeface="Calibri"/>
              </a:rPr>
              <a:t>Strong </a:t>
            </a:r>
            <a:r>
              <a:rPr sz="1100" dirty="0">
                <a:latin typeface="Calibri"/>
                <a:cs typeface="Calibri"/>
              </a:rPr>
              <a:t>customer </a:t>
            </a:r>
            <a:r>
              <a:rPr sz="1100" spc="-5" dirty="0">
                <a:latin typeface="Calibri"/>
                <a:cs typeface="Calibri"/>
              </a:rPr>
              <a:t>relationships must be </a:t>
            </a:r>
            <a:r>
              <a:rPr sz="1100" dirty="0">
                <a:latin typeface="Calibri"/>
                <a:cs typeface="Calibri"/>
              </a:rPr>
              <a:t>managed  locally. Everyone is </a:t>
            </a:r>
            <a:r>
              <a:rPr sz="1100" spc="-5" dirty="0">
                <a:latin typeface="Calibri"/>
                <a:cs typeface="Calibri"/>
              </a:rPr>
              <a:t>responsible for </a:t>
            </a:r>
            <a:r>
              <a:rPr sz="1100" dirty="0">
                <a:latin typeface="Calibri"/>
                <a:cs typeface="Calibri"/>
              </a:rPr>
              <a:t>the customer  experience.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22376" y="6370320"/>
            <a:ext cx="10902315" cy="152400"/>
            <a:chOff x="722376" y="6370320"/>
            <a:chExt cx="10902315" cy="152400"/>
          </a:xfrm>
        </p:grpSpPr>
        <p:sp>
          <p:nvSpPr>
            <p:cNvPr id="37" name="object 37"/>
            <p:cNvSpPr/>
            <p:nvPr/>
          </p:nvSpPr>
          <p:spPr>
            <a:xfrm>
              <a:off x="722376" y="6446520"/>
              <a:ext cx="10902315" cy="0"/>
            </a:xfrm>
            <a:custGeom>
              <a:avLst/>
              <a:gdLst/>
              <a:ahLst/>
              <a:cxnLst/>
              <a:rect l="l" t="t" r="r" b="b"/>
              <a:pathLst>
                <a:path w="10902315">
                  <a:moveTo>
                    <a:pt x="0" y="0"/>
                  </a:moveTo>
                  <a:lnTo>
                    <a:pt x="109021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29655" y="6370320"/>
              <a:ext cx="152400" cy="15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18631" y="6370320"/>
              <a:ext cx="1524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03035" y="6370320"/>
              <a:ext cx="15240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90487" y="637032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80987" y="6370320"/>
              <a:ext cx="152400" cy="152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65391" y="6370320"/>
              <a:ext cx="152400" cy="152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407923"/>
            <a:ext cx="8838565" cy="15894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sz="5400" spc="-35" dirty="0"/>
              <a:t>Integrated </a:t>
            </a:r>
            <a:r>
              <a:rPr sz="5400" spc="-15" dirty="0"/>
              <a:t>Employee, </a:t>
            </a:r>
            <a:r>
              <a:rPr sz="5400" spc="-20" dirty="0"/>
              <a:t>Customer  </a:t>
            </a:r>
            <a:r>
              <a:rPr sz="5400" dirty="0"/>
              <a:t>&amp; </a:t>
            </a:r>
            <a:r>
              <a:rPr sz="5400" spc="-5" dirty="0"/>
              <a:t>Channel</a:t>
            </a:r>
            <a:r>
              <a:rPr sz="5400" spc="-20" dirty="0"/>
              <a:t> </a:t>
            </a:r>
            <a:r>
              <a:rPr sz="5400" spc="-25" dirty="0"/>
              <a:t>Engagement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3221735" y="2515603"/>
            <a:ext cx="5715000" cy="325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22376" y="6370320"/>
            <a:ext cx="10902315" cy="152400"/>
            <a:chOff x="722376" y="6370320"/>
            <a:chExt cx="10902315" cy="152400"/>
          </a:xfrm>
        </p:grpSpPr>
        <p:sp>
          <p:nvSpPr>
            <p:cNvPr id="5" name="object 5"/>
            <p:cNvSpPr/>
            <p:nvPr/>
          </p:nvSpPr>
          <p:spPr>
            <a:xfrm>
              <a:off x="722376" y="6446520"/>
              <a:ext cx="10902315" cy="0"/>
            </a:xfrm>
            <a:custGeom>
              <a:avLst/>
              <a:gdLst/>
              <a:ahLst/>
              <a:cxnLst/>
              <a:rect l="l" t="t" r="r" b="b"/>
              <a:pathLst>
                <a:path w="10902315">
                  <a:moveTo>
                    <a:pt x="0" y="0"/>
                  </a:moveTo>
                  <a:lnTo>
                    <a:pt x="109021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9655" y="6370320"/>
              <a:ext cx="1524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18631" y="6370320"/>
              <a:ext cx="152400" cy="15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3035" y="6370320"/>
              <a:ext cx="15240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90487" y="6370320"/>
              <a:ext cx="15240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80987" y="637032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65391" y="6370320"/>
              <a:ext cx="152400" cy="152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663</Words>
  <Application>Microsoft Office PowerPoint</Application>
  <PresentationFormat>Widescreen</PresentationFormat>
  <Paragraphs>79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Arial Black</vt:lpstr>
      <vt:lpstr>Arial Narrow</vt:lpstr>
      <vt:lpstr>Calibri</vt:lpstr>
      <vt:lpstr>Office Theme</vt:lpstr>
      <vt:lpstr>Class 2: Customer and  Distribution Partner  Engagement and the  Link to Employees</vt:lpstr>
      <vt:lpstr>PowerPoint Presentation</vt:lpstr>
      <vt:lpstr>PowerPoint Presentation</vt:lpstr>
      <vt:lpstr>What is Customer Engagement?</vt:lpstr>
      <vt:lpstr>Real Engagement is Emotional</vt:lpstr>
      <vt:lpstr>The Connection is Well-Established</vt:lpstr>
      <vt:lpstr>Greater Returns by Combining Customer and  Employee Engagement Found by Classic Gallup Study</vt:lpstr>
      <vt:lpstr>PowerPoint Presentation</vt:lpstr>
      <vt:lpstr>Integrated Employee, Customer  &amp; Channel Engagement</vt:lpstr>
      <vt:lpstr>Requirements for Channel Engagement</vt:lpstr>
      <vt:lpstr>Common Characteristics</vt:lpstr>
      <vt:lpstr>The correlation between Engagement of all forms and better business  outcomes is beyond refute</vt:lpstr>
      <vt:lpstr>Summary Class 2</vt:lpstr>
      <vt:lpstr>Sample  Exam 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Anne-Sophie PRUVOST</dc:creator>
  <cp:lastModifiedBy>Kline, William Adam</cp:lastModifiedBy>
  <cp:revision>8</cp:revision>
  <dcterms:created xsi:type="dcterms:W3CDTF">2020-11-08T19:40:34Z</dcterms:created>
  <dcterms:modified xsi:type="dcterms:W3CDTF">2021-05-14T13:15:14Z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2020-11-08T00:00:00Z</vt:filetime>
  </property>
  <property fmtid="{D5CDD505-2E9C-101B-9397-08002B2CF9AE}" pid="5" name="ArticulateGUID">
    <vt:lpwstr>A68DE981-07E2-442F-82D4-FA8FA5540601</vt:lpwstr>
  </property>
  <property fmtid="{D5CDD505-2E9C-101B-9397-08002B2CF9AE}" pid="6" name="ArticulatePath">
    <vt:lpwstr>2020-Class-2-Dealer-consumers 2020 fin nov.</vt:lpwstr>
  </property>
</Properties>
</file>